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331" r:id="rId2"/>
    <p:sldId id="332" r:id="rId3"/>
    <p:sldId id="335" r:id="rId4"/>
    <p:sldId id="336" r:id="rId5"/>
    <p:sldId id="337" r:id="rId6"/>
    <p:sldId id="359" r:id="rId7"/>
    <p:sldId id="339" r:id="rId8"/>
    <p:sldId id="340"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06" r:id="rId56"/>
    <p:sldId id="407" r:id="rId57"/>
    <p:sldId id="412" r:id="rId58"/>
    <p:sldId id="409" r:id="rId59"/>
    <p:sldId id="410" r:id="rId60"/>
    <p:sldId id="411" r:id="rId61"/>
    <p:sldId id="413" r:id="rId62"/>
    <p:sldId id="414" r:id="rId63"/>
    <p:sldId id="415"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gI/qxPpr/L2zmjxMZ6nk8A==" hashData="gDqTXmQn8fsPEs9VP0F6rqhgroMsYL9tV5wL/Afj8rBe/VJ3d+HyklxggSR3+wwZ6+9gdZwYTGEiV01xvEIUo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82"/>
    <p:restoredTop sz="94718"/>
  </p:normalViewPr>
  <p:slideViewPr>
    <p:cSldViewPr snapToGrid="0">
      <p:cViewPr varScale="1">
        <p:scale>
          <a:sx n="36" d="100"/>
          <a:sy n="36" d="100"/>
        </p:scale>
        <p:origin x="138" y="322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6308232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72794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
        <p:nvSpPr>
          <p:cNvPr id="6" name="TextBox 5">
            <a:extLst>
              <a:ext uri="{FF2B5EF4-FFF2-40B4-BE49-F238E27FC236}">
                <a16:creationId xmlns:a16="http://schemas.microsoft.com/office/drawing/2014/main" id="{9C7D23DA-B5AB-948E-9959-65A1BDF92256}"/>
              </a:ext>
            </a:extLst>
          </p:cNvPr>
          <p:cNvSpPr txBox="1"/>
          <p:nvPr userDrawn="1">
            <p:extLst>
              <p:ext uri="{1162E1C5-73C7-4A58-AE30-91384D911F3F}">
                <p184:classification xmlns:p184="http://schemas.microsoft.com/office/powerpoint/2018/4/main" val="ftr"/>
              </p:ext>
            </p:extLst>
          </p:nvPr>
        </p:nvSpPr>
        <p:spPr>
          <a:xfrm>
            <a:off x="11301413" y="13530580"/>
            <a:ext cx="1803400" cy="121920"/>
          </a:xfrm>
          <a:prstGeom prst="rect">
            <a:avLst/>
          </a:prstGeom>
        </p:spPr>
        <p:txBody>
          <a:bodyPr horzOverflow="overflow" lIns="0" tIns="0" rIns="0" bIns="0">
            <a:spAutoFit/>
          </a:bodyPr>
          <a:lstStyle/>
          <a:p>
            <a:pPr algn="l"/>
            <a:r>
              <a:rPr lang="en-GB" sz="800">
                <a:solidFill>
                  <a:srgbClr val="0000FF">
                    <a:alpha val="50000"/>
                  </a:srgbClr>
                </a:solidFill>
                <a:latin typeface="Calibri" panose="020F0502020204030204" pitchFamily="34" charset="0"/>
                <a:cs typeface="Calibri" panose="020F0502020204030204" pitchFamily="34" charset="0"/>
              </a:rPr>
              <a:t>Datos elaborados por BCP para uso Interno</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arinZ/hopfield-nets" TargetMode="External"/><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34.png"/><Relationship Id="rId4" Type="http://schemas.openxmlformats.org/officeDocument/2006/relationships/image" Target="../media/image50.pn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a:bodyPr>
          <a:lstStyle>
            <a:lvl1pPr>
              <a:defRPr>
                <a:solidFill>
                  <a:srgbClr val="FFFFFF"/>
                </a:solidFill>
              </a:defRPr>
            </a:lvl1pPr>
          </a:lstStyle>
          <a:p>
            <a:r>
              <a:rPr lang="es-ES_tradnl" dirty="0">
                <a:solidFill>
                  <a:schemeClr val="tx1"/>
                </a:solidFill>
              </a:rPr>
              <a:t>Redes Neuronales</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Antonio Zarauz Moreno</a:t>
            </a: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Las redes neuronales originalmente se plantean como algoritmos matemáticos que tratan de imitar los cálculos complejos que tienen lugar en el cerebro.</a:t>
            </a:r>
          </a:p>
          <a:p>
            <a:pPr>
              <a:defRPr sz="4600">
                <a:latin typeface="Graphik Compact Regular"/>
                <a:ea typeface="Graphik Compact Regular"/>
                <a:cs typeface="Graphik Compact Regular"/>
                <a:sym typeface="Graphik Compact Regular"/>
              </a:defRPr>
            </a:pPr>
            <a:r>
              <a:rPr lang="es-ES_tradnl" dirty="0"/>
              <a:t>Se busca imitar no solo la gran cantidad de unidades de procesamiento (neuronas) sino la interconexión entre ellas (sinapsis).</a:t>
            </a:r>
          </a:p>
          <a:p>
            <a:pPr>
              <a:defRPr sz="4600">
                <a:latin typeface="Graphik Compact Regular"/>
                <a:ea typeface="Graphik Compact Regular"/>
                <a:cs typeface="Graphik Compact Regular"/>
                <a:sym typeface="Graphik Compact Regular"/>
              </a:defRPr>
            </a:pPr>
            <a:r>
              <a:rPr lang="es-ES_tradnl" dirty="0"/>
              <a:t>Esto genero dos grandes campos de aplicación, uno el de la neurociencia computacional y por otro el de </a:t>
            </a:r>
            <a:r>
              <a:rPr lang="es-ES_tradnl" dirty="0">
                <a:latin typeface="Graphik Compact Bold"/>
                <a:ea typeface="Graphik Compact Bold"/>
                <a:cs typeface="Graphik Compact Bold"/>
                <a:sym typeface="Graphik Compact Bold"/>
              </a:rPr>
              <a:t>Deep </a:t>
            </a:r>
            <a:r>
              <a:rPr lang="es-ES_tradnl" dirty="0" err="1">
                <a:latin typeface="Graphik Compact Bold"/>
                <a:ea typeface="Graphik Compact Bold"/>
                <a:cs typeface="Graphik Compact Bold"/>
                <a:sym typeface="Graphik Compact Bold"/>
              </a:rPr>
              <a:t>Learning</a:t>
            </a:r>
            <a:r>
              <a:rPr lang="es-ES_tradnl" dirty="0"/>
              <a:t>. Siendo este último el gran popular de hoy en día con avances que vemos constantemente en el público general.</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40867893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532780"/>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Un poquito de historia…</a:t>
            </a:r>
          </a:p>
          <a:p>
            <a:pPr defTabSz="554990">
              <a:spcBef>
                <a:spcPts val="3100"/>
              </a:spcBef>
              <a:defRPr sz="4370">
                <a:latin typeface="Graphik Compact Regular"/>
                <a:ea typeface="Graphik Compact Regular"/>
                <a:cs typeface="Graphik Compact Regular"/>
                <a:sym typeface="Graphik Compact Regular"/>
              </a:defRPr>
            </a:pPr>
            <a:r>
              <a:rPr lang="es-ES_tradnl" dirty="0"/>
              <a:t>Las redes neuronales podemos dar comienzo con la neurona de </a:t>
            </a:r>
            <a:r>
              <a:rPr lang="es-ES_tradnl" dirty="0">
                <a:latin typeface="Graphik Compact Bold"/>
                <a:ea typeface="Graphik Compact Bold"/>
                <a:cs typeface="Graphik Compact Bold"/>
                <a:sym typeface="Graphik Compact Bold"/>
              </a:rPr>
              <a:t>McCulloch-Pitts</a:t>
            </a:r>
            <a:r>
              <a:rPr lang="es-ES_tradnl" dirty="0"/>
              <a:t> en 1943. Este modelo es la primera formulación del proceso de cálculo que lleva a cabo una neurona, basado en una formulación algebraica. La unidad actual usada de </a:t>
            </a:r>
            <a:r>
              <a:rPr lang="es-ES_tradnl" dirty="0">
                <a:latin typeface="Graphik Compact Bold"/>
                <a:ea typeface="Graphik Compact Bold"/>
                <a:cs typeface="Graphik Compact Bold"/>
                <a:sym typeface="Graphik Compact Bold"/>
              </a:rPr>
              <a:t>Deep </a:t>
            </a:r>
            <a:r>
              <a:rPr lang="es-ES_tradnl" dirty="0" err="1">
                <a:latin typeface="Graphik Compact Bold"/>
                <a:ea typeface="Graphik Compact Bold"/>
                <a:cs typeface="Graphik Compact Bold"/>
                <a:sym typeface="Graphik Compact Bold"/>
              </a:rPr>
              <a:t>Learning</a:t>
            </a:r>
            <a:r>
              <a:rPr lang="es-ES_tradnl" dirty="0"/>
              <a:t> no es muy diferente a este modelo.</a:t>
            </a:r>
          </a:p>
          <a:p>
            <a:pPr defTabSz="554990">
              <a:spcBef>
                <a:spcPts val="3100"/>
              </a:spcBef>
              <a:defRPr sz="4370">
                <a:latin typeface="Graphik Compact Regular"/>
                <a:ea typeface="Graphik Compact Regular"/>
                <a:cs typeface="Graphik Compact Regular"/>
                <a:sym typeface="Graphik Compact Regular"/>
              </a:defRPr>
            </a:pPr>
            <a:r>
              <a:rPr lang="es-ES_tradnl" dirty="0"/>
              <a:t>En 1952, Hodgkin y Huxley crean el modelo basado en conductancia de la neurona, que modela como los potenciales de acción de las neuronas se generan y se propagan. Es un modelo de ecuaciones diferenciales. Los resultados fueron tan importantes que se llevaron el premio Nobel de medicina en 1963. </a:t>
            </a:r>
          </a:p>
          <a:p>
            <a:pPr defTabSz="554990">
              <a:spcBef>
                <a:spcPts val="3100"/>
              </a:spcBef>
              <a:defRPr sz="4370">
                <a:latin typeface="Graphik Compact Regular"/>
                <a:ea typeface="Graphik Compact Regular"/>
                <a:cs typeface="Graphik Compact Regular"/>
                <a:sym typeface="Graphik Compact Regular"/>
              </a:defRPr>
            </a:pPr>
            <a:r>
              <a:rPr lang="es-ES_tradnl" dirty="0"/>
              <a:t>Este modelo que describen como funciona la neurona siguieron camino al desarrollo de la </a:t>
            </a:r>
            <a:r>
              <a:rPr lang="es-ES_tradnl" dirty="0">
                <a:solidFill>
                  <a:schemeClr val="accent2">
                    <a:hueOff val="269295"/>
                    <a:lumOff val="-18276"/>
                  </a:schemeClr>
                </a:solidFill>
                <a:latin typeface="Graphik Compact Bold"/>
                <a:ea typeface="Graphik Compact Bold"/>
                <a:cs typeface="Graphik Compact Bold"/>
                <a:sym typeface="Graphik Compact Bold"/>
              </a:rPr>
              <a:t>neurociencia computacional</a:t>
            </a:r>
            <a:r>
              <a:rPr lang="es-ES_tradnl" dirty="0"/>
              <a:t>.</a:t>
            </a:r>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p:spTree>
    <p:extLst>
      <p:ext uri="{BB962C8B-B14F-4D97-AF65-F5344CB8AC3E}">
        <p14:creationId xmlns:p14="http://schemas.microsoft.com/office/powerpoint/2010/main" val="420106659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Lo importante es que en este estadio embrionario del área, es que las investigaciones estaban en su cúspide.…"/>
          <p:cNvSpPr txBox="1">
            <a:spLocks noGrp="1"/>
          </p:cNvSpPr>
          <p:nvPr>
            <p:ph type="body" idx="1"/>
          </p:nvPr>
        </p:nvSpPr>
        <p:spPr>
          <a:xfrm>
            <a:off x="1295400" y="3710394"/>
            <a:ext cx="1499106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Lo importante es que, en este estadio embrionario del área, es que las investigaciones estaban en su cúspide.</a:t>
            </a:r>
          </a:p>
          <a:p>
            <a:pPr>
              <a:defRPr sz="4600">
                <a:latin typeface="Graphik Compact Regular"/>
                <a:ea typeface="Graphik Compact Regular"/>
                <a:cs typeface="Graphik Compact Regular"/>
                <a:sym typeface="Graphik Compact Regular"/>
              </a:defRPr>
            </a:pPr>
            <a:r>
              <a:rPr lang="es-ES_tradnl" dirty="0"/>
              <a:t>En 1958, Rosenblatt realizó la primera implementación del perceptrón (basado en la neurona de McCulloch-Pitts).</a:t>
            </a:r>
          </a:p>
          <a:p>
            <a:pPr>
              <a:defRPr sz="4600">
                <a:latin typeface="Graphik Compact Regular"/>
                <a:ea typeface="Graphik Compact Regular"/>
                <a:cs typeface="Graphik Compact Regular"/>
                <a:sym typeface="Graphik Compact Regular"/>
              </a:defRPr>
            </a:pPr>
            <a:r>
              <a:rPr lang="es-ES_tradnl" dirty="0"/>
              <a:t>Rosenblatt es el padre del Deep </a:t>
            </a:r>
            <a:r>
              <a:rPr lang="es-ES_tradnl" dirty="0" err="1"/>
              <a:t>Learning</a:t>
            </a:r>
            <a:r>
              <a:rPr lang="es-ES_tradnl" dirty="0"/>
              <a:t>.</a:t>
            </a:r>
          </a:p>
          <a:p>
            <a:pPr>
              <a:defRPr sz="4600">
                <a:latin typeface="Graphik Compact Regular"/>
                <a:ea typeface="Graphik Compact Regular"/>
                <a:cs typeface="Graphik Compact Regular"/>
                <a:sym typeface="Graphik Compact Regular"/>
              </a:defRPr>
            </a:pPr>
            <a:r>
              <a:rPr lang="es-ES_tradnl" dirty="0"/>
              <a:t>Es quien perfeccionó el perceptrón moderno, y las redes de dos o tres capas.  </a:t>
            </a:r>
          </a:p>
        </p:txBody>
      </p:sp>
      <p:sp>
        <p:nvSpPr>
          <p:cNvPr id="218"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pic>
        <p:nvPicPr>
          <p:cNvPr id="219" name="Mark_I_perceptron.jpeg" descr="Mark_I_perceptron.jpeg"/>
          <p:cNvPicPr>
            <a:picLocks noChangeAspect="1"/>
          </p:cNvPicPr>
          <p:nvPr/>
        </p:nvPicPr>
        <p:blipFill>
          <a:blip r:embed="rId2"/>
          <a:stretch>
            <a:fillRect/>
          </a:stretch>
        </p:blipFill>
        <p:spPr>
          <a:xfrm>
            <a:off x="16390086" y="3967230"/>
            <a:ext cx="6774714" cy="8319824"/>
          </a:xfrm>
          <a:prstGeom prst="rect">
            <a:avLst/>
          </a:prstGeom>
          <a:ln w="12700">
            <a:miter lim="400000"/>
          </a:ln>
        </p:spPr>
      </p:pic>
      <p:sp>
        <p:nvSpPr>
          <p:cNvPr id="2" name="Footer Placeholder 4">
            <a:extLst>
              <a:ext uri="{FF2B5EF4-FFF2-40B4-BE49-F238E27FC236}">
                <a16:creationId xmlns:a16="http://schemas.microsoft.com/office/drawing/2014/main" id="{E032344C-B58B-6A71-9AF7-345744FC21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56FE4CF-A94C-1886-6279-5FE160BF914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p:spTree>
    <p:extLst>
      <p:ext uri="{BB962C8B-B14F-4D97-AF65-F5344CB8AC3E}">
        <p14:creationId xmlns:p14="http://schemas.microsoft.com/office/powerpoint/2010/main" val="27501840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ero en 1969 llego el primer invierno en redes neuronales. En 1969 se publicó un libro llamado Perceptrons de Minsky y Papert que enfatizaba los limites de lo que los perceptones podían hace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Pero en 1969 llego el </a:t>
            </a:r>
            <a:r>
              <a:rPr lang="es-ES_tradnl" dirty="0">
                <a:solidFill>
                  <a:schemeClr val="accent2">
                    <a:hueOff val="264202"/>
                    <a:lumOff val="-9371"/>
                  </a:schemeClr>
                </a:solidFill>
                <a:latin typeface="Graphik Compact Bold"/>
                <a:ea typeface="Graphik Compact Bold"/>
                <a:cs typeface="Graphik Compact Bold"/>
                <a:sym typeface="Graphik Compact Bold"/>
              </a:rPr>
              <a:t>primer invierno</a:t>
            </a:r>
            <a:r>
              <a:rPr lang="es-ES_tradnl" dirty="0"/>
              <a:t> en redes neuronales. En 1969 se publicó un libro llamado </a:t>
            </a:r>
            <a:r>
              <a:rPr lang="es-ES_tradnl" dirty="0" err="1"/>
              <a:t>Perceptrons</a:t>
            </a:r>
            <a:r>
              <a:rPr lang="es-ES_tradnl" dirty="0"/>
              <a:t> de Minsky y Papert que enfatizaba los límites de lo que los perceptrones podían hacer.</a:t>
            </a:r>
          </a:p>
          <a:p>
            <a:pPr>
              <a:defRPr sz="4600">
                <a:latin typeface="Graphik Compact Regular"/>
                <a:ea typeface="Graphik Compact Regular"/>
                <a:cs typeface="Graphik Compact Regular"/>
                <a:sym typeface="Graphik Compact Regular"/>
              </a:defRPr>
            </a:pPr>
            <a:r>
              <a:rPr lang="es-ES_tradnl" dirty="0"/>
              <a:t>Este libro y su popularidad mató toda financiación en investigaciones hasta 1980. </a:t>
            </a:r>
          </a:p>
          <a:p>
            <a:pPr>
              <a:defRPr sz="4600">
                <a:latin typeface="Graphik Compact Regular"/>
                <a:ea typeface="Graphik Compact Regular"/>
                <a:cs typeface="Graphik Compact Regular"/>
                <a:sym typeface="Graphik Compact Regular"/>
              </a:defRPr>
            </a:pPr>
            <a:r>
              <a:rPr lang="es-ES_tradnl" dirty="0"/>
              <a:t>Entre muchas críticas, se planteó que el </a:t>
            </a:r>
            <a:r>
              <a:rPr lang="es-ES_tradnl" dirty="0">
                <a:latin typeface="Graphik Compact Bold"/>
                <a:ea typeface="Graphik Compact Bold"/>
                <a:cs typeface="Graphik Compact Bold"/>
                <a:sym typeface="Graphik Compact Bold"/>
              </a:rPr>
              <a:t>perceptrón</a:t>
            </a:r>
            <a:r>
              <a:rPr lang="es-ES_tradnl" dirty="0"/>
              <a:t> como modelo neuronal </a:t>
            </a:r>
            <a:r>
              <a:rPr lang="es-ES_tradnl" dirty="0">
                <a:latin typeface="Graphik Compact Bold"/>
                <a:ea typeface="Graphik Compact Bold"/>
                <a:cs typeface="Graphik Compact Bold"/>
                <a:sym typeface="Graphik Compact Bold"/>
              </a:rPr>
              <a:t>no</a:t>
            </a:r>
            <a:r>
              <a:rPr lang="es-ES_tradnl" dirty="0"/>
              <a:t> podía resolver la función lógica XOR, algo que una neurona biológica si podría…</a:t>
            </a:r>
          </a:p>
        </p:txBody>
      </p:sp>
      <p:sp>
        <p:nvSpPr>
          <p:cNvPr id="222"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CC61F515-1CFB-74EA-4DB5-591BD9BFE3C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5ABDD9-D7A2-BD31-284D-5EAA493DB48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13</a:t>
            </a:fld>
            <a:endParaRPr lang="en-US" sz="2800" dirty="0"/>
          </a:p>
        </p:txBody>
      </p:sp>
    </p:spTree>
    <p:extLst>
      <p:ext uri="{BB962C8B-B14F-4D97-AF65-F5344CB8AC3E}">
        <p14:creationId xmlns:p14="http://schemas.microsoft.com/office/powerpoint/2010/main" val="166128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ero en 1969 llego el primer invierno en redes neuronales. En 1969 se publicó un libro llamado Perceptrons de Minsky y Papert que enfatizaba los limites de lo que los perceptones podían hace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Pero en 1969 llego el </a:t>
            </a:r>
            <a:r>
              <a:rPr lang="es-ES_tradnl" dirty="0">
                <a:solidFill>
                  <a:schemeClr val="accent2">
                    <a:hueOff val="264202"/>
                    <a:lumOff val="-9371"/>
                  </a:schemeClr>
                </a:solidFill>
                <a:latin typeface="Graphik Compact Bold"/>
                <a:ea typeface="Graphik Compact Bold"/>
                <a:cs typeface="Graphik Compact Bold"/>
                <a:sym typeface="Graphik Compact Bold"/>
              </a:rPr>
              <a:t>primer invierno</a:t>
            </a:r>
            <a:r>
              <a:rPr lang="es-ES_tradnl" dirty="0"/>
              <a:t> en redes neuronales. En 1969 se publicó un libro llamado </a:t>
            </a:r>
            <a:r>
              <a:rPr lang="es-ES_tradnl" dirty="0" err="1"/>
              <a:t>Perceptrons</a:t>
            </a:r>
            <a:r>
              <a:rPr lang="es-ES_tradnl" dirty="0"/>
              <a:t> de Minsky y Papert que enfatizaba los límites de lo que los perceptrones podían hacer.</a:t>
            </a:r>
          </a:p>
          <a:p>
            <a:pPr>
              <a:defRPr sz="4600">
                <a:latin typeface="Graphik Compact Regular"/>
                <a:ea typeface="Graphik Compact Regular"/>
                <a:cs typeface="Graphik Compact Regular"/>
                <a:sym typeface="Graphik Compact Regular"/>
              </a:defRPr>
            </a:pPr>
            <a:r>
              <a:rPr lang="es-ES_tradnl" dirty="0"/>
              <a:t>Este libro y su popularidad mató toda financiación en investigaciones hasta 1980. </a:t>
            </a:r>
          </a:p>
          <a:p>
            <a:pPr>
              <a:defRPr sz="4600">
                <a:latin typeface="Graphik Compact Regular"/>
                <a:ea typeface="Graphik Compact Regular"/>
                <a:cs typeface="Graphik Compact Regular"/>
                <a:sym typeface="Graphik Compact Regular"/>
              </a:defRPr>
            </a:pPr>
            <a:r>
              <a:rPr lang="es-ES_tradnl" dirty="0"/>
              <a:t>Entre muchas críticas, se planteó que el </a:t>
            </a:r>
            <a:r>
              <a:rPr lang="es-ES_tradnl" dirty="0">
                <a:latin typeface="Graphik Compact Bold"/>
                <a:ea typeface="Graphik Compact Bold"/>
                <a:cs typeface="Graphik Compact Bold"/>
                <a:sym typeface="Graphik Compact Bold"/>
              </a:rPr>
              <a:t>perceptrón</a:t>
            </a:r>
            <a:r>
              <a:rPr lang="es-ES_tradnl" dirty="0"/>
              <a:t> como modelo neuronal </a:t>
            </a:r>
            <a:r>
              <a:rPr lang="es-ES_tradnl" dirty="0">
                <a:latin typeface="Graphik Compact Bold"/>
                <a:ea typeface="Graphik Compact Bold"/>
                <a:cs typeface="Graphik Compact Bold"/>
                <a:sym typeface="Graphik Compact Bold"/>
              </a:rPr>
              <a:t>no</a:t>
            </a:r>
            <a:r>
              <a:rPr lang="es-ES_tradnl" dirty="0"/>
              <a:t> podía resolver la función lógica XOR, algo que una neurona biológica si podría…</a:t>
            </a:r>
          </a:p>
          <a:p>
            <a:pPr>
              <a:defRPr sz="4600">
                <a:solidFill>
                  <a:schemeClr val="accent5">
                    <a:hueOff val="-454429"/>
                    <a:lumOff val="-36805"/>
                  </a:schemeClr>
                </a:solidFill>
                <a:latin typeface="Graphik Compact Regular"/>
                <a:ea typeface="Graphik Compact Regular"/>
                <a:cs typeface="Graphik Compact Regular"/>
                <a:sym typeface="Graphik Compact Regular"/>
              </a:defRPr>
            </a:pPr>
            <a:r>
              <a:rPr lang="es-ES_tradnl" dirty="0"/>
              <a:t>Luego en experimentos fisiológicos se probó que la neurona biológica tampoco puede resolver la función lógica XOR, sino que necesita de una red.</a:t>
            </a:r>
          </a:p>
        </p:txBody>
      </p:sp>
      <p:sp>
        <p:nvSpPr>
          <p:cNvPr id="225"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2E8F08B5-D114-20DD-9DD8-7D54EC7277C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1FFC64CE-C6CF-9062-1671-922EEDEEC51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Tree>
    <p:extLst>
      <p:ext uri="{BB962C8B-B14F-4D97-AF65-F5344CB8AC3E}">
        <p14:creationId xmlns:p14="http://schemas.microsoft.com/office/powerpoint/2010/main" val="28118529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ero en 1969 llego el primer invierno en redes neuronales. En 1969 se publicó un libro llamado Perceptrons de Minsky y Papert que enfatizaba los limites de lo que los perceptones podían hace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Pero en 1969 llego el primer invierno en redes neuronales. En 1969 se publicó un libro llamado </a:t>
            </a:r>
            <a:r>
              <a:rPr lang="es-ES_tradnl" dirty="0" err="1"/>
              <a:t>Perceptrons</a:t>
            </a:r>
            <a:r>
              <a:rPr lang="es-ES_tradnl" dirty="0"/>
              <a:t> de Minsky y Papert que enfatizaba los límites de lo que los perceptrones podían hacer.</a:t>
            </a:r>
          </a:p>
          <a:p>
            <a:pPr>
              <a:defRPr sz="4600">
                <a:latin typeface="Graphik Compact Regular"/>
                <a:ea typeface="Graphik Compact Regular"/>
                <a:cs typeface="Graphik Compact Regular"/>
                <a:sym typeface="Graphik Compact Regular"/>
              </a:defRPr>
            </a:pPr>
            <a:r>
              <a:rPr lang="es-ES_tradnl" dirty="0"/>
              <a:t>Este libro y su popularidad mató toda financiación en investigaciones hasta 1980. </a:t>
            </a:r>
          </a:p>
          <a:p>
            <a:pPr>
              <a:defRPr sz="4600">
                <a:latin typeface="Graphik Compact Regular"/>
                <a:ea typeface="Graphik Compact Regular"/>
                <a:cs typeface="Graphik Compact Regular"/>
                <a:sym typeface="Graphik Compact Regular"/>
              </a:defRPr>
            </a:pPr>
            <a:r>
              <a:rPr lang="es-ES_tradnl" dirty="0"/>
              <a:t>Entre muchas críticas, se planteó que el </a:t>
            </a:r>
            <a:r>
              <a:rPr lang="es-ES_tradnl" dirty="0">
                <a:latin typeface="Graphik Compact Bold"/>
                <a:ea typeface="Graphik Compact Bold"/>
                <a:cs typeface="Graphik Compact Bold"/>
                <a:sym typeface="Graphik Compact Bold"/>
              </a:rPr>
              <a:t>perceptrón</a:t>
            </a:r>
            <a:r>
              <a:rPr lang="es-ES_tradnl" dirty="0"/>
              <a:t> como modelo neuronal </a:t>
            </a:r>
            <a:r>
              <a:rPr lang="es-ES_tradnl" dirty="0">
                <a:latin typeface="Graphik Compact Bold"/>
                <a:ea typeface="Graphik Compact Bold"/>
                <a:cs typeface="Graphik Compact Bold"/>
                <a:sym typeface="Graphik Compact Bold"/>
              </a:rPr>
              <a:t>no</a:t>
            </a:r>
            <a:r>
              <a:rPr lang="es-ES_tradnl" dirty="0"/>
              <a:t> podía resolver la función lógica XOR, algo que una neurona biológica si podría…</a:t>
            </a:r>
          </a:p>
          <a:p>
            <a:pPr>
              <a:defRPr sz="4600">
                <a:solidFill>
                  <a:schemeClr val="accent5">
                    <a:hueOff val="-454429"/>
                    <a:lumOff val="-36805"/>
                  </a:schemeClr>
                </a:solidFill>
                <a:latin typeface="Graphik Compact Regular"/>
                <a:ea typeface="Graphik Compact Regular"/>
                <a:cs typeface="Graphik Compact Regular"/>
                <a:sym typeface="Graphik Compact Regular"/>
              </a:defRPr>
            </a:pPr>
            <a:r>
              <a:rPr lang="es-ES_tradnl" dirty="0"/>
              <a:t>Luego en experimentos fisiológicos se probó que la neurona biológica tampoco puede resolver la función lógica XOR, sino que necesita de una red.</a:t>
            </a:r>
          </a:p>
          <a:p>
            <a:pPr>
              <a:defRPr sz="4600">
                <a:solidFill>
                  <a:schemeClr val="accent2">
                    <a:hueOff val="269295"/>
                    <a:lumOff val="-18276"/>
                  </a:schemeClr>
                </a:solidFill>
                <a:latin typeface="Graphik Compact Regular"/>
                <a:ea typeface="Graphik Compact Regular"/>
                <a:cs typeface="Graphik Compact Regular"/>
                <a:sym typeface="Graphik Compact Regular"/>
              </a:defRPr>
            </a:pPr>
            <a:r>
              <a:rPr lang="es-ES_tradnl" dirty="0" err="1"/>
              <a:t>The</a:t>
            </a:r>
            <a:r>
              <a:rPr lang="es-ES_tradnl" dirty="0"/>
              <a:t> </a:t>
            </a:r>
            <a:r>
              <a:rPr lang="es-ES_tradnl" dirty="0" err="1"/>
              <a:t>plot</a:t>
            </a:r>
            <a:r>
              <a:rPr lang="es-ES_tradnl" dirty="0"/>
              <a:t> </a:t>
            </a:r>
            <a:r>
              <a:rPr lang="es-ES_tradnl" dirty="0" err="1"/>
              <a:t>thickens</a:t>
            </a:r>
            <a:r>
              <a:rPr lang="es-ES_tradnl" dirty="0"/>
              <a:t> (la trama se complica)… En 2020 se encontró que neuronas del cerebro humano si pueden.</a:t>
            </a:r>
          </a:p>
        </p:txBody>
      </p:sp>
      <p:sp>
        <p:nvSpPr>
          <p:cNvPr id="228"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C84A1403-07A4-FE61-4B63-5680A281A81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6933590-1A18-9424-B98A-CBC357E3EB6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Tree>
    <p:extLst>
      <p:ext uri="{BB962C8B-B14F-4D97-AF65-F5344CB8AC3E}">
        <p14:creationId xmlns:p14="http://schemas.microsoft.com/office/powerpoint/2010/main" val="34835098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El invierno termina en 1980-90 con los desarrollos de Rumelhart, Hopfield, entre otros. Aquí se desarrollaron el algoritmo de Back-propagation, redes de memoria y el concepto de propiedades emergent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invierno termina en 1980-90 con los desarrollos de </a:t>
            </a:r>
            <a:r>
              <a:rPr lang="es-ES_tradnl" dirty="0" err="1">
                <a:latin typeface="Graphik Compact Bold"/>
                <a:ea typeface="Graphik Compact Bold"/>
                <a:cs typeface="Graphik Compact Bold"/>
                <a:sym typeface="Graphik Compact Bold"/>
              </a:rPr>
              <a:t>Rumelhart</a:t>
            </a:r>
            <a:r>
              <a:rPr lang="es-ES_tradnl" dirty="0"/>
              <a:t>, </a:t>
            </a:r>
            <a:r>
              <a:rPr lang="es-ES_tradnl" dirty="0" err="1">
                <a:latin typeface="Graphik Compact Bold"/>
                <a:ea typeface="Graphik Compact Bold"/>
                <a:cs typeface="Graphik Compact Bold"/>
                <a:sym typeface="Graphik Compact Bold"/>
              </a:rPr>
              <a:t>Hopfield</a:t>
            </a:r>
            <a:r>
              <a:rPr lang="es-ES_tradnl" dirty="0"/>
              <a:t>, entre otros. Aquí se desarrollaron el algoritmo de Back-</a:t>
            </a:r>
            <a:r>
              <a:rPr lang="es-ES_tradnl" dirty="0" err="1"/>
              <a:t>propagation</a:t>
            </a:r>
            <a:r>
              <a:rPr lang="es-ES_tradnl" dirty="0"/>
              <a:t>, redes de memoria y el concepto de propiedades emergentes.</a:t>
            </a:r>
          </a:p>
        </p:txBody>
      </p:sp>
      <p:sp>
        <p:nvSpPr>
          <p:cNvPr id="231"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pic>
        <p:nvPicPr>
          <p:cNvPr id="232" name="hopfield_4_p2.gif" descr="hopfield_4_p2.gif"/>
          <p:cNvPicPr>
            <a:picLocks/>
          </p:cNvPicPr>
          <p:nvPr/>
        </p:nvPicPr>
        <p:blipFill>
          <a:blip r:embed="rId2"/>
          <a:stretch>
            <a:fillRect/>
          </a:stretch>
        </p:blipFill>
        <p:spPr>
          <a:xfrm>
            <a:off x="4392401" y="6241583"/>
            <a:ext cx="15675398" cy="5643144"/>
          </a:xfrm>
          <a:prstGeom prst="rect">
            <a:avLst/>
          </a:prstGeom>
          <a:ln w="12700">
            <a:miter lim="400000"/>
          </a:ln>
        </p:spPr>
      </p:pic>
      <p:sp>
        <p:nvSpPr>
          <p:cNvPr id="233" name="Obtenido de https://github.com/TarinZ/hopfield-nets"/>
          <p:cNvSpPr txBox="1"/>
          <p:nvPr/>
        </p:nvSpPr>
        <p:spPr>
          <a:xfrm>
            <a:off x="14476562" y="12475271"/>
            <a:ext cx="949490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500" spc="-35"/>
            </a:pPr>
            <a:r>
              <a:rPr lang="es-ES_tradnl"/>
              <a:t>Obtenido de </a:t>
            </a:r>
            <a:r>
              <a:rPr lang="es-ES_tradnl" u="sng">
                <a:hlinkClick r:id="rId3"/>
              </a:rPr>
              <a:t>https://github.com/TarinZ/hopfield-nets</a:t>
            </a:r>
          </a:p>
        </p:txBody>
      </p:sp>
      <p:sp>
        <p:nvSpPr>
          <p:cNvPr id="2" name="Footer Placeholder 4">
            <a:extLst>
              <a:ext uri="{FF2B5EF4-FFF2-40B4-BE49-F238E27FC236}">
                <a16:creationId xmlns:a16="http://schemas.microsoft.com/office/drawing/2014/main" id="{CA594C66-E256-3507-9C3F-9E8D4582EBA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FB61C1C-06C9-4CB6-B8DA-D2A5C99EA8F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16</a:t>
            </a:fld>
            <a:endParaRPr lang="en-US" sz="2800" dirty="0"/>
          </a:p>
        </p:txBody>
      </p:sp>
    </p:spTree>
    <p:extLst>
      <p:ext uri="{BB962C8B-B14F-4D97-AF65-F5344CB8AC3E}">
        <p14:creationId xmlns:p14="http://schemas.microsoft.com/office/powerpoint/2010/main" val="114445348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El invierno termina en 1980-90 con los desarrollos de Rumelhart, Hopfield, entre otros. Aquí se desarrollaron el algoritmo de Back-propagation, redes de memoria y el concepto de propiedades emergent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invierno termina en 1980-90 con los desarrollos de </a:t>
            </a:r>
            <a:r>
              <a:rPr lang="es-ES_tradnl" dirty="0" err="1">
                <a:latin typeface="Graphik Compact Bold"/>
                <a:ea typeface="Graphik Compact Bold"/>
                <a:cs typeface="Graphik Compact Bold"/>
                <a:sym typeface="Graphik Compact Bold"/>
              </a:rPr>
              <a:t>Rumelhart</a:t>
            </a:r>
            <a:r>
              <a:rPr lang="es-ES_tradnl" dirty="0"/>
              <a:t>, </a:t>
            </a:r>
            <a:r>
              <a:rPr lang="es-ES_tradnl" dirty="0" err="1">
                <a:latin typeface="Graphik Compact Bold"/>
                <a:ea typeface="Graphik Compact Bold"/>
                <a:cs typeface="Graphik Compact Bold"/>
                <a:sym typeface="Graphik Compact Bold"/>
              </a:rPr>
              <a:t>Hopfield</a:t>
            </a:r>
            <a:r>
              <a:rPr lang="es-ES_tradnl" dirty="0"/>
              <a:t>, entre otros. Aquí se desarrollaron el algoritmo de Back-</a:t>
            </a:r>
            <a:r>
              <a:rPr lang="es-ES_tradnl" dirty="0" err="1"/>
              <a:t>propagation</a:t>
            </a:r>
            <a:r>
              <a:rPr lang="es-ES_tradnl" dirty="0"/>
              <a:t>, redes de memoria y el concepto de propiedades emergentes.</a:t>
            </a:r>
          </a:p>
          <a:p>
            <a:pPr>
              <a:defRPr sz="4600">
                <a:latin typeface="Graphik Compact Regular"/>
                <a:ea typeface="Graphik Compact Regular"/>
                <a:cs typeface="Graphik Compact Regular"/>
                <a:sym typeface="Graphik Compact Regular"/>
              </a:defRPr>
            </a:pPr>
            <a:r>
              <a:rPr lang="es-ES_tradnl" dirty="0"/>
              <a:t>Luego llego </a:t>
            </a:r>
            <a:r>
              <a:rPr lang="es-ES_tradnl" dirty="0">
                <a:solidFill>
                  <a:schemeClr val="accent2">
                    <a:hueOff val="269295"/>
                    <a:lumOff val="-18276"/>
                  </a:schemeClr>
                </a:solidFill>
                <a:latin typeface="Graphik Compact Bold"/>
                <a:ea typeface="Graphik Compact Bold"/>
                <a:cs typeface="Graphik Compact Bold"/>
                <a:sym typeface="Graphik Compact Bold"/>
              </a:rPr>
              <a:t>un nuevo invierno</a:t>
            </a:r>
            <a:r>
              <a:rPr lang="es-ES_tradnl" dirty="0"/>
              <a:t> de redes neuronales con la llegada de algoritmos muchos más sencillos de usar y sin tanta dificultad de retoques de híper parámetros, tales como SVM y los bosques aleatorios. Estos algoritmos eran más fáciles de usar y rendían mucho mejor que las redes neuronales.</a:t>
            </a:r>
          </a:p>
        </p:txBody>
      </p:sp>
      <p:sp>
        <p:nvSpPr>
          <p:cNvPr id="236"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9CBD5A1A-E640-278E-F8A9-3E7F086809A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A05E86C-3C39-6BE8-75F1-A1489A8030B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p:spTree>
    <p:extLst>
      <p:ext uri="{BB962C8B-B14F-4D97-AF65-F5344CB8AC3E}">
        <p14:creationId xmlns:p14="http://schemas.microsoft.com/office/powerpoint/2010/main" val="222917655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En 2010, volvió a la vida, y ahora, oficialmente se le empezó a llamar Deep Learning. Ahora se incorporaron nuevas arquitecturas de redes y características adicionales. Además ahora estos algoritmos empezaron a superar a los demás en tareas de clasificac"/>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2010, volvió a la vida, y ahora, oficialmente se le empezó a llamar </a:t>
            </a:r>
            <a:r>
              <a:rPr lang="es-ES_tradnl" dirty="0">
                <a:latin typeface="Graphik Compact Bold"/>
                <a:ea typeface="Graphik Compact Bold"/>
                <a:cs typeface="Graphik Compact Bold"/>
                <a:sym typeface="Graphik Compact Bold"/>
              </a:rPr>
              <a:t>Deep </a:t>
            </a:r>
            <a:r>
              <a:rPr lang="es-ES_tradnl" dirty="0" err="1">
                <a:latin typeface="Graphik Compact Bold"/>
                <a:ea typeface="Graphik Compact Bold"/>
                <a:cs typeface="Graphik Compact Bold"/>
                <a:sym typeface="Graphik Compact Bold"/>
              </a:rPr>
              <a:t>Learning</a:t>
            </a:r>
            <a:r>
              <a:rPr lang="es-ES_tradnl" dirty="0"/>
              <a:t>. Ahora se incorporaron nuevas arquitecturas de redes y características adicionales. Además, ahora estos algoritmos empezaron a superar a los demás en tareas de clasificación de imágenes y videos, y el modelado de voz y texto. </a:t>
            </a:r>
          </a:p>
          <a:p>
            <a:pPr>
              <a:defRPr sz="4600">
                <a:latin typeface="Graphik Compact Regular"/>
                <a:ea typeface="Graphik Compact Regular"/>
                <a:cs typeface="Graphik Compact Regular"/>
                <a:sym typeface="Graphik Compact Regular"/>
              </a:defRPr>
            </a:pPr>
            <a:r>
              <a:rPr lang="es-ES_tradnl" dirty="0"/>
              <a:t>Parte del éxito es la posibilidad de contar con </a:t>
            </a:r>
            <a:r>
              <a:rPr lang="es-ES_tradnl" dirty="0" err="1"/>
              <a:t>datasets</a:t>
            </a:r>
            <a:r>
              <a:rPr lang="es-ES_tradnl" dirty="0"/>
              <a:t> más grandes (Big data) y mejores procesamientos de cálculo, además de la llegada de Google, Meta, Microsoft.</a:t>
            </a:r>
          </a:p>
        </p:txBody>
      </p:sp>
      <p:sp>
        <p:nvSpPr>
          <p:cNvPr id="239"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92B88A33-DDCC-4134-481E-7548940914C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53E62-39FF-B26A-3652-6ADE6C80C3F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p:spTree>
    <p:extLst>
      <p:ext uri="{BB962C8B-B14F-4D97-AF65-F5344CB8AC3E}">
        <p14:creationId xmlns:p14="http://schemas.microsoft.com/office/powerpoint/2010/main" val="62097784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Perceptron</a:t>
            </a:r>
            <a:r>
              <a:rPr lang="es-ES_tradnl" dirty="0">
                <a:solidFill>
                  <a:schemeClr val="tx1"/>
                </a:solidFill>
              </a:rPr>
              <a:t> y Neuronas sigmoideas</a:t>
            </a:r>
          </a:p>
        </p:txBody>
      </p:sp>
    </p:spTree>
    <p:extLst>
      <p:ext uri="{BB962C8B-B14F-4D97-AF65-F5344CB8AC3E}">
        <p14:creationId xmlns:p14="http://schemas.microsoft.com/office/powerpoint/2010/main" val="26425935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a:t>Repaso clase anterior</a:t>
            </a:r>
          </a:p>
        </p:txBody>
      </p:sp>
      <p:sp>
        <p:nvSpPr>
          <p:cNvPr id="166" name="Conjunto de validación…"/>
          <p:cNvSpPr txBox="1">
            <a:spLocks noGrp="1"/>
          </p:cNvSpPr>
          <p:nvPr>
            <p:ph type="body" idx="1"/>
          </p:nvPr>
        </p:nvSpPr>
        <p:spPr>
          <a:xfrm>
            <a:off x="1295400" y="3710394"/>
            <a:ext cx="21869400" cy="9532780"/>
          </a:xfrm>
          <a:prstGeom prst="rect">
            <a:avLst/>
          </a:prstGeom>
        </p:spPr>
        <p:txBody>
          <a:bodyPr/>
          <a:lstStyle/>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decisión</a:t>
            </a:r>
          </a:p>
          <a:p>
            <a:pPr marL="1295400" lvl="1"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regresión</a:t>
            </a:r>
          </a:p>
          <a:p>
            <a:pPr marL="1295400" lvl="1"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clasificación</a:t>
            </a:r>
          </a:p>
        </p:txBody>
      </p:sp>
      <p:sp>
        <p:nvSpPr>
          <p:cNvPr id="2" name="Footer Placeholder 4">
            <a:extLst>
              <a:ext uri="{FF2B5EF4-FFF2-40B4-BE49-F238E27FC236}">
                <a16:creationId xmlns:a16="http://schemas.microsoft.com/office/drawing/2014/main" id="{63F66B31-EF0B-01B4-4BF3-DDC04D8BB76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4C8B33-865A-E4AB-8FD0-ACD88DB50F1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nemos:…"/>
          <p:cNvSpPr txBox="1">
            <a:spLocks noGrp="1"/>
          </p:cNvSpPr>
          <p:nvPr>
            <p:ph type="body" sz="half" idx="1"/>
          </p:nvPr>
        </p:nvSpPr>
        <p:spPr>
          <a:xfrm>
            <a:off x="12297634" y="3710394"/>
            <a:ext cx="10731700" cy="9532780"/>
          </a:xfrm>
          <a:prstGeom prst="rect">
            <a:avLst/>
          </a:prstGeom>
        </p:spPr>
        <p:txBody>
          <a:bodyPr/>
          <a:lstStyle/>
          <a:p>
            <a:pPr>
              <a:defRPr sz="4600">
                <a:latin typeface="Graphik Compact Regular"/>
                <a:ea typeface="Graphik Compact Regular"/>
                <a:cs typeface="Graphik Compact Regular"/>
                <a:sym typeface="Graphik Compact Regular"/>
              </a:defRPr>
            </a:pPr>
            <a:endParaRPr lang="es-ES_tradnl" dirty="0"/>
          </a:p>
          <a:p>
            <a:pPr>
              <a:defRPr>
                <a:latin typeface="Graphik Compact Regular"/>
                <a:ea typeface="Graphik Compact Regular"/>
                <a:cs typeface="Graphik Compact Regular"/>
                <a:sym typeface="Graphik Compact Regular"/>
              </a:defRPr>
            </a:pPr>
            <a:r>
              <a:rPr lang="es-ES_tradnl" dirty="0"/>
              <a:t>Tenemos:</a:t>
            </a:r>
          </a:p>
          <a:p>
            <a:pPr>
              <a:defRPr>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Cuerpo celular o soma:</a:t>
            </a:r>
            <a:r>
              <a:rPr lang="es-ES_tradnl" dirty="0"/>
              <a:t> Donde está el núcleo y las </a:t>
            </a:r>
            <a:r>
              <a:rPr lang="es-ES_tradnl" dirty="0" err="1"/>
              <a:t>organelas</a:t>
            </a:r>
            <a:r>
              <a:rPr lang="es-ES_tradnl" dirty="0"/>
              <a:t> de la célula.</a:t>
            </a:r>
          </a:p>
          <a:p>
            <a:pPr>
              <a:defRPr>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Dendritas:</a:t>
            </a:r>
            <a:r>
              <a:rPr lang="es-ES_tradnl" dirty="0"/>
              <a:t> Ramificaciones del soma, es donde la neurona recibe las sinapsis de otras neuronas.</a:t>
            </a:r>
          </a:p>
          <a:p>
            <a:pPr>
              <a:defRPr>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Axón:</a:t>
            </a:r>
            <a:r>
              <a:rPr lang="es-ES_tradnl" dirty="0"/>
              <a:t> Es la prolongación encargada de transmitir el impulso nervioso. Es como se comunica la neurona.</a:t>
            </a:r>
          </a:p>
        </p:txBody>
      </p:sp>
      <p:sp>
        <p:nvSpPr>
          <p:cNvPr id="244"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45" name="n1.png" descr="n1.png"/>
          <p:cNvPicPr>
            <a:picLocks noChangeAspect="1"/>
          </p:cNvPicPr>
          <p:nvPr/>
        </p:nvPicPr>
        <p:blipFill>
          <a:blip r:embed="rId2"/>
          <a:stretch>
            <a:fillRect/>
          </a:stretch>
        </p:blipFill>
        <p:spPr>
          <a:xfrm>
            <a:off x="1050997" y="5287148"/>
            <a:ext cx="10970540" cy="6379271"/>
          </a:xfrm>
          <a:prstGeom prst="rect">
            <a:avLst/>
          </a:prstGeom>
          <a:ln w="12700">
            <a:miter lim="400000"/>
          </a:ln>
        </p:spPr>
      </p:pic>
      <p:sp>
        <p:nvSpPr>
          <p:cNvPr id="246" name="Empecemos con una neurona biologica:"/>
          <p:cNvSpPr txBox="1"/>
          <p:nvPr/>
        </p:nvSpPr>
        <p:spPr>
          <a:xfrm>
            <a:off x="860987" y="3710394"/>
            <a:ext cx="11350560"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Empecemos con una neurona biologica:</a:t>
            </a:r>
          </a:p>
        </p:txBody>
      </p:sp>
      <p:sp>
        <p:nvSpPr>
          <p:cNvPr id="2" name="Footer Placeholder 4">
            <a:extLst>
              <a:ext uri="{FF2B5EF4-FFF2-40B4-BE49-F238E27FC236}">
                <a16:creationId xmlns:a16="http://schemas.microsoft.com/office/drawing/2014/main" id="{8A1211E1-7952-42E3-126E-F46EDDA3FE4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B3A6E73-B10D-49D3-C29F-B6AC21B9192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spTree>
    <p:extLst>
      <p:ext uri="{BB962C8B-B14F-4D97-AF65-F5344CB8AC3E}">
        <p14:creationId xmlns:p14="http://schemas.microsoft.com/office/powerpoint/2010/main" val="276483188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En estado de reposo, tenemos…"/>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En estado de reposo, tenemos…</a:t>
            </a:r>
          </a:p>
        </p:txBody>
      </p:sp>
      <p:sp>
        <p:nvSpPr>
          <p:cNvPr id="249"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50" name="n2.png" descr="n2.png"/>
          <p:cNvPicPr>
            <a:picLocks noChangeAspect="1"/>
          </p:cNvPicPr>
          <p:nvPr/>
        </p:nvPicPr>
        <p:blipFill>
          <a:blip r:embed="rId2"/>
          <a:stretch>
            <a:fillRect/>
          </a:stretch>
        </p:blipFill>
        <p:spPr>
          <a:xfrm>
            <a:off x="1688516" y="4939724"/>
            <a:ext cx="21006968" cy="7803519"/>
          </a:xfrm>
          <a:prstGeom prst="rect">
            <a:avLst/>
          </a:prstGeom>
          <a:ln w="12700">
            <a:miter lim="400000"/>
          </a:ln>
        </p:spPr>
      </p:pic>
      <p:sp>
        <p:nvSpPr>
          <p:cNvPr id="2" name="Footer Placeholder 4">
            <a:extLst>
              <a:ext uri="{FF2B5EF4-FFF2-40B4-BE49-F238E27FC236}">
                <a16:creationId xmlns:a16="http://schemas.microsoft.com/office/drawing/2014/main" id="{10AB0095-EB4D-6715-D205-2B8BF971D61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09D317C-7F63-3C30-F4A0-74768631C83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spTree>
    <p:extLst>
      <p:ext uri="{BB962C8B-B14F-4D97-AF65-F5344CB8AC3E}">
        <p14:creationId xmlns:p14="http://schemas.microsoft.com/office/powerpoint/2010/main" val="27067372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i otra neurona excita, pero poco, aumenta le voltaje pero rápidamente vuelve a su estado."/>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Si otra neurona excita, pero poco, aumenta le voltaje, pero rápidamente vuelve a su estado.</a:t>
            </a:r>
          </a:p>
        </p:txBody>
      </p:sp>
      <p:sp>
        <p:nvSpPr>
          <p:cNvPr id="253"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54" name="n3.png" descr="n3.png"/>
          <p:cNvPicPr>
            <a:picLocks noChangeAspect="1"/>
          </p:cNvPicPr>
          <p:nvPr/>
        </p:nvPicPr>
        <p:blipFill>
          <a:blip r:embed="rId2"/>
          <a:srcRect t="249" b="249"/>
          <a:stretch>
            <a:fillRect/>
          </a:stretch>
        </p:blipFill>
        <p:spPr>
          <a:xfrm>
            <a:off x="1688516" y="4939724"/>
            <a:ext cx="21006968" cy="7803519"/>
          </a:xfrm>
          <a:prstGeom prst="rect">
            <a:avLst/>
          </a:prstGeom>
          <a:ln w="12700">
            <a:miter lim="400000"/>
          </a:ln>
        </p:spPr>
      </p:pic>
      <p:sp>
        <p:nvSpPr>
          <p:cNvPr id="2" name="Footer Placeholder 4">
            <a:extLst>
              <a:ext uri="{FF2B5EF4-FFF2-40B4-BE49-F238E27FC236}">
                <a16:creationId xmlns:a16="http://schemas.microsoft.com/office/drawing/2014/main" id="{83B333F4-7583-5A45-50AA-2C22EF23063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6F0EF35-FA81-EC5E-D5AF-6C86FBC2155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22</a:t>
            </a:fld>
            <a:endParaRPr lang="en-US" sz="2800" dirty="0"/>
          </a:p>
        </p:txBody>
      </p:sp>
    </p:spTree>
    <p:extLst>
      <p:ext uri="{BB962C8B-B14F-4D97-AF65-F5344CB8AC3E}">
        <p14:creationId xmlns:p14="http://schemas.microsoft.com/office/powerpoint/2010/main" val="232917742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De similar forma, una sinapsis puede se inhibitori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De similar forma, una sinapsis puede ser inhibitoria</a:t>
            </a:r>
          </a:p>
        </p:txBody>
      </p:sp>
      <p:sp>
        <p:nvSpPr>
          <p:cNvPr id="257"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58" name="n19.png" descr="n19.png"/>
          <p:cNvPicPr>
            <a:picLocks noChangeAspect="1"/>
          </p:cNvPicPr>
          <p:nvPr/>
        </p:nvPicPr>
        <p:blipFill>
          <a:blip r:embed="rId2"/>
          <a:stretch>
            <a:fillRect/>
          </a:stretch>
        </p:blipFill>
        <p:spPr>
          <a:xfrm>
            <a:off x="1688516" y="4939724"/>
            <a:ext cx="21006968" cy="7803519"/>
          </a:xfrm>
          <a:prstGeom prst="rect">
            <a:avLst/>
          </a:prstGeom>
          <a:ln w="12700">
            <a:miter lim="400000"/>
          </a:ln>
        </p:spPr>
      </p:pic>
      <p:sp>
        <p:nvSpPr>
          <p:cNvPr id="2" name="Footer Placeholder 4">
            <a:extLst>
              <a:ext uri="{FF2B5EF4-FFF2-40B4-BE49-F238E27FC236}">
                <a16:creationId xmlns:a16="http://schemas.microsoft.com/office/drawing/2014/main" id="{ACB00B15-2184-79D8-AF61-C476831A0E0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EE2160F-FAA5-49FA-BB67-EB3E96A5C8D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23</a:t>
            </a:fld>
            <a:endParaRPr lang="en-US" sz="2800" dirty="0"/>
          </a:p>
        </p:txBody>
      </p:sp>
    </p:spTree>
    <p:extLst>
      <p:ext uri="{BB962C8B-B14F-4D97-AF65-F5344CB8AC3E}">
        <p14:creationId xmlns:p14="http://schemas.microsoft.com/office/powerpoint/2010/main" val="176006177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Ahora, si la excitación supera el umbral, se genera un impulso dado un efecto todo o nad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a:t>Ahora, si la excitación supera el umbral, se genera un impulso dado un efecto </a:t>
            </a:r>
            <a:r>
              <a:rPr lang="es-ES_tradnl">
                <a:latin typeface="Graphik Compact Bold"/>
                <a:ea typeface="Graphik Compact Bold"/>
                <a:cs typeface="Graphik Compact Bold"/>
                <a:sym typeface="Graphik Compact Bold"/>
              </a:rPr>
              <a:t>todo o nada</a:t>
            </a:r>
            <a:r>
              <a:rPr lang="es-ES_tradnl"/>
              <a:t>.</a:t>
            </a:r>
          </a:p>
        </p:txBody>
      </p:sp>
      <p:sp>
        <p:nvSpPr>
          <p:cNvPr id="261"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62" name="n4.png" descr="n4.png"/>
          <p:cNvPicPr>
            <a:picLocks noChangeAspect="1"/>
          </p:cNvPicPr>
          <p:nvPr/>
        </p:nvPicPr>
        <p:blipFill>
          <a:blip r:embed="rId2"/>
          <a:stretch>
            <a:fillRect/>
          </a:stretch>
        </p:blipFill>
        <p:spPr>
          <a:xfrm>
            <a:off x="1688516" y="4628064"/>
            <a:ext cx="21006968" cy="8096640"/>
          </a:xfrm>
          <a:prstGeom prst="rect">
            <a:avLst/>
          </a:prstGeom>
          <a:ln w="12700">
            <a:miter lim="400000"/>
          </a:ln>
        </p:spPr>
      </p:pic>
      <p:sp>
        <p:nvSpPr>
          <p:cNvPr id="2" name="Footer Placeholder 4">
            <a:extLst>
              <a:ext uri="{FF2B5EF4-FFF2-40B4-BE49-F238E27FC236}">
                <a16:creationId xmlns:a16="http://schemas.microsoft.com/office/drawing/2014/main" id="{CE8D4379-C502-6CE0-55CE-2ED8088343E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A0FBC69-3702-1780-99E3-D1380B91EB0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spTree>
    <p:extLst>
      <p:ext uri="{BB962C8B-B14F-4D97-AF65-F5344CB8AC3E}">
        <p14:creationId xmlns:p14="http://schemas.microsoft.com/office/powerpoint/2010/main" val="4338743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Y este impulso se propaga del cuerpo hasta el terminal axónico, el cual la neurona da su salid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Y este impulso se propaga del cuerpo hasta el terminal axónico, el cual la neurona da su salida.</a:t>
            </a:r>
          </a:p>
        </p:txBody>
      </p:sp>
      <p:sp>
        <p:nvSpPr>
          <p:cNvPr id="265"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66" name="n5.png" descr="n5.png"/>
          <p:cNvPicPr>
            <a:picLocks noChangeAspect="1"/>
          </p:cNvPicPr>
          <p:nvPr/>
        </p:nvPicPr>
        <p:blipFill>
          <a:blip r:embed="rId2"/>
          <a:stretch>
            <a:fillRect/>
          </a:stretch>
        </p:blipFill>
        <p:spPr>
          <a:xfrm>
            <a:off x="1688516" y="4628064"/>
            <a:ext cx="21006968" cy="8096640"/>
          </a:xfrm>
          <a:prstGeom prst="rect">
            <a:avLst/>
          </a:prstGeom>
          <a:ln w="12700">
            <a:miter lim="400000"/>
          </a:ln>
        </p:spPr>
      </p:pic>
      <p:sp>
        <p:nvSpPr>
          <p:cNvPr id="2" name="Footer Placeholder 4">
            <a:extLst>
              <a:ext uri="{FF2B5EF4-FFF2-40B4-BE49-F238E27FC236}">
                <a16:creationId xmlns:a16="http://schemas.microsoft.com/office/drawing/2014/main" id="{E9E77B8D-BB5E-5D52-7751-FFDE83385B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55DEDA4-1C0F-0016-BB19-78CE9510754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p:spTree>
    <p:extLst>
      <p:ext uri="{BB962C8B-B14F-4D97-AF65-F5344CB8AC3E}">
        <p14:creationId xmlns:p14="http://schemas.microsoft.com/office/powerpoint/2010/main" val="246954578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70" name="n6.png" descr="n6.png"/>
          <p:cNvPicPr>
            <a:picLocks noChangeAspect="1"/>
          </p:cNvPicPr>
          <p:nvPr/>
        </p:nvPicPr>
        <p:blipFill>
          <a:blip r:embed="rId2"/>
          <a:stretch>
            <a:fillRect/>
          </a:stretch>
        </p:blipFill>
        <p:spPr>
          <a:xfrm>
            <a:off x="1688516" y="2879107"/>
            <a:ext cx="21006968" cy="9835821"/>
          </a:xfrm>
          <a:prstGeom prst="rect">
            <a:avLst/>
          </a:prstGeom>
          <a:ln w="12700">
            <a:miter lim="400000"/>
          </a:ln>
        </p:spPr>
      </p:pic>
      <p:sp>
        <p:nvSpPr>
          <p:cNvPr id="268" name="Niveles de excitación nos dan diferente tasas de disparo…"/>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Niveles de excitación nos dan diferentes tasas de disparo…</a:t>
            </a:r>
          </a:p>
        </p:txBody>
      </p:sp>
      <p:sp>
        <p:nvSpPr>
          <p:cNvPr id="2" name="Footer Placeholder 4">
            <a:extLst>
              <a:ext uri="{FF2B5EF4-FFF2-40B4-BE49-F238E27FC236}">
                <a16:creationId xmlns:a16="http://schemas.microsoft.com/office/drawing/2014/main" id="{08078F52-F39D-D99A-0D78-18F0D944852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35B06D6-B0BA-7E4C-5372-CBBC32D09BA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p:spTree>
    <p:extLst>
      <p:ext uri="{BB962C8B-B14F-4D97-AF65-F5344CB8AC3E}">
        <p14:creationId xmlns:p14="http://schemas.microsoft.com/office/powerpoint/2010/main" val="27276656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74" name="n7.png" descr="n7.png"/>
          <p:cNvPicPr>
            <a:picLocks noChangeAspect="1"/>
          </p:cNvPicPr>
          <p:nvPr/>
        </p:nvPicPr>
        <p:blipFill>
          <a:blip r:embed="rId2"/>
          <a:stretch>
            <a:fillRect/>
          </a:stretch>
        </p:blipFill>
        <p:spPr>
          <a:xfrm>
            <a:off x="1688516" y="2900039"/>
            <a:ext cx="21006968" cy="10435089"/>
          </a:xfrm>
          <a:prstGeom prst="rect">
            <a:avLst/>
          </a:prstGeom>
          <a:ln w="12700">
            <a:miter lim="400000"/>
          </a:ln>
        </p:spPr>
      </p:pic>
      <p:sp>
        <p:nvSpPr>
          <p:cNvPr id="3" name="Niveles de excitación nos dan diferente tasas de disparo…">
            <a:extLst>
              <a:ext uri="{FF2B5EF4-FFF2-40B4-BE49-F238E27FC236}">
                <a16:creationId xmlns:a16="http://schemas.microsoft.com/office/drawing/2014/main" id="{C30F6DA1-67D8-FB1C-B7FA-F708F5972B9A}"/>
              </a:ext>
            </a:extLst>
          </p:cNvPr>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Niveles de excitación nos dan diferentes tasas de disparo…</a:t>
            </a:r>
          </a:p>
        </p:txBody>
      </p:sp>
      <p:sp>
        <p:nvSpPr>
          <p:cNvPr id="2" name="Footer Placeholder 4">
            <a:extLst>
              <a:ext uri="{FF2B5EF4-FFF2-40B4-BE49-F238E27FC236}">
                <a16:creationId xmlns:a16="http://schemas.microsoft.com/office/drawing/2014/main" id="{CD987017-B10F-95A2-1FE1-23517C01499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D4A87C5D-D500-00BA-A4E4-252BD6DF4DA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p:spTree>
    <p:extLst>
      <p:ext uri="{BB962C8B-B14F-4D97-AF65-F5344CB8AC3E}">
        <p14:creationId xmlns:p14="http://schemas.microsoft.com/office/powerpoint/2010/main" val="389507461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78" name="n8.png" descr="n8.png"/>
          <p:cNvPicPr>
            <a:picLocks noChangeAspect="1"/>
          </p:cNvPicPr>
          <p:nvPr/>
        </p:nvPicPr>
        <p:blipFill>
          <a:blip r:embed="rId2"/>
          <a:stretch>
            <a:fillRect/>
          </a:stretch>
        </p:blipFill>
        <p:spPr>
          <a:xfrm>
            <a:off x="1688516" y="2900039"/>
            <a:ext cx="21006968" cy="10435089"/>
          </a:xfrm>
          <a:prstGeom prst="rect">
            <a:avLst/>
          </a:prstGeom>
          <a:ln w="12700">
            <a:miter lim="400000"/>
          </a:ln>
        </p:spPr>
      </p:pic>
      <p:sp>
        <p:nvSpPr>
          <p:cNvPr id="2" name="Y ante una misma excitación, hay sinapsis mas sensibles que otras">
            <a:extLst>
              <a:ext uri="{FF2B5EF4-FFF2-40B4-BE49-F238E27FC236}">
                <a16:creationId xmlns:a16="http://schemas.microsoft.com/office/drawing/2014/main" id="{40118E2B-4BB5-039D-8E0A-900BED2D8D23}"/>
              </a:ext>
            </a:extLst>
          </p:cNvPr>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Y ante una misma excitación, hay sinapsis más sensibles que otras</a:t>
            </a:r>
          </a:p>
        </p:txBody>
      </p:sp>
      <p:sp>
        <p:nvSpPr>
          <p:cNvPr id="3" name="Footer Placeholder 4">
            <a:extLst>
              <a:ext uri="{FF2B5EF4-FFF2-40B4-BE49-F238E27FC236}">
                <a16:creationId xmlns:a16="http://schemas.microsoft.com/office/drawing/2014/main" id="{431C2257-CE4F-761A-FEF0-1DE463DC98D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25C37B60-7E3C-946E-B653-F782175991C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p:spTree>
    <p:extLst>
      <p:ext uri="{BB962C8B-B14F-4D97-AF65-F5344CB8AC3E}">
        <p14:creationId xmlns:p14="http://schemas.microsoft.com/office/powerpoint/2010/main" val="11233567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Con esto en mente, armemos el modelo de neurona</a:t>
            </a:r>
          </a:p>
        </p:txBody>
      </p:sp>
      <p:sp>
        <p:nvSpPr>
          <p:cNvPr id="281"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2" name="n30.png" descr="n30.png"/>
          <p:cNvPicPr>
            <a:picLocks noChangeAspect="1"/>
          </p:cNvPicPr>
          <p:nvPr/>
        </p:nvPicPr>
        <p:blipFill>
          <a:blip r:embed="rId3"/>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19830FA8-571E-97EF-8B23-70484271508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7EB10D2-5B90-E917-FB5D-1FB095A4A76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62DD97-5E5B-E677-78B8-CF21BD99FE3F}"/>
                  </a:ext>
                </a:extLst>
              </p:cNvPr>
              <p:cNvSpPr txBox="1"/>
              <p:nvPr/>
            </p:nvSpPr>
            <p:spPr>
              <a:xfrm>
                <a:off x="19720510" y="63607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3</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3962DD97-5E5B-E677-78B8-CF21BD99FE3F}"/>
                  </a:ext>
                </a:extLst>
              </p:cNvPr>
              <p:cNvSpPr txBox="1">
                <a:spLocks noRot="1" noChangeAspect="1" noMove="1" noResize="1" noEditPoints="1" noAdjustHandles="1" noChangeArrowheads="1" noChangeShapeType="1" noTextEdit="1"/>
              </p:cNvSpPr>
              <p:nvPr/>
            </p:nvSpPr>
            <p:spPr>
              <a:xfrm>
                <a:off x="19720510" y="6360720"/>
                <a:ext cx="4302012" cy="1348446"/>
              </a:xfrm>
              <a:prstGeom prst="rect">
                <a:avLst/>
              </a:prstGeom>
              <a:blipFill>
                <a:blip r:embed="rId4"/>
                <a:stretch>
                  <a:fillRect l="-4706" t="-143519"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F1BCDF-CA98-6839-2DC4-694B42F483BD}"/>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3</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51F1BCDF-CA98-6839-2DC4-694B42F483BD}"/>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5"/>
                <a:stretch>
                  <a:fillRect l="-18824"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2E2438-22E8-11A2-6187-3E0C7D92ADB3}"/>
                  </a:ext>
                </a:extLst>
              </p:cNvPr>
              <p:cNvSpPr txBox="1"/>
              <p:nvPr/>
            </p:nvSpPr>
            <p:spPr>
              <a:xfrm>
                <a:off x="14630038" y="10770946"/>
                <a:ext cx="5090472"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DB2E2438-22E8-11A2-6187-3E0C7D92ADB3}"/>
                  </a:ext>
                </a:extLst>
              </p:cNvPr>
              <p:cNvSpPr txBox="1">
                <a:spLocks noRot="1" noChangeAspect="1" noMove="1" noResize="1" noEditPoints="1" noAdjustHandles="1" noChangeArrowheads="1" noChangeShapeType="1" noTextEdit="1"/>
              </p:cNvSpPr>
              <p:nvPr/>
            </p:nvSpPr>
            <p:spPr>
              <a:xfrm>
                <a:off x="14630038" y="10770946"/>
                <a:ext cx="5090472" cy="545790"/>
              </a:xfrm>
              <a:prstGeom prst="rect">
                <a:avLst/>
              </a:prstGeom>
              <a:blipFill>
                <a:blip r:embed="rId6"/>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9182932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Arboles de decisión"/>
          <p:cNvSpPr txBox="1">
            <a:spLocks noGrp="1"/>
          </p:cNvSpPr>
          <p:nvPr>
            <p:ph type="title"/>
          </p:nvPr>
        </p:nvSpPr>
        <p:spPr>
          <a:xfrm>
            <a:off x="1295400" y="1622629"/>
            <a:ext cx="21869400" cy="1778386"/>
          </a:xfrm>
          <a:prstGeom prst="rect">
            <a:avLst/>
          </a:prstGeom>
        </p:spPr>
        <p:txBody>
          <a:bodyPr/>
          <a:lstStyle/>
          <a:p>
            <a:r>
              <a:rPr lang="es-ES_tradnl"/>
              <a:t>Arboles de decisión</a:t>
            </a:r>
          </a:p>
        </p:txBody>
      </p:sp>
      <p:sp>
        <p:nvSpPr>
          <p:cNvPr id="201" name="Los árboles de clasificación y regresión, conocidos como CART (Classification and Regression Trees), son una poderosa técnica de aprendizaje automático que se utiliza ampliamente para resolver problemas tanto de clasificación como de regresión.…"/>
          <p:cNvSpPr txBox="1">
            <a:spLocks noGrp="1"/>
          </p:cNvSpPr>
          <p:nvPr>
            <p:ph type="body" idx="1"/>
          </p:nvPr>
        </p:nvSpPr>
        <p:spPr>
          <a:xfrm>
            <a:off x="1295400" y="3710394"/>
            <a:ext cx="21869400" cy="9532780"/>
          </a:xfrm>
          <a:prstGeom prst="rect">
            <a:avLst/>
          </a:prstGeom>
        </p:spPr>
        <p:txBody>
          <a:bodyPr/>
          <a:lstStyle/>
          <a:p>
            <a:pPr defTabSz="484886">
              <a:spcBef>
                <a:spcPts val="2700"/>
              </a:spcBef>
              <a:defRPr sz="3818">
                <a:latin typeface="Graphik Compact Regular"/>
                <a:ea typeface="Graphik Compact Regular"/>
                <a:cs typeface="Graphik Compact Regular"/>
                <a:sym typeface="Graphik Compact Regular"/>
              </a:defRPr>
            </a:pPr>
            <a:r>
              <a:rPr lang="es-ES_tradnl" dirty="0"/>
              <a:t>Los árboles de clasificación y regresión, conocidos como </a:t>
            </a:r>
            <a:r>
              <a:rPr lang="es-ES_tradnl" dirty="0">
                <a:latin typeface="Graphik Compact Bold"/>
                <a:ea typeface="Graphik Compact Bold"/>
                <a:cs typeface="Graphik Compact Bold"/>
                <a:sym typeface="Graphik Compact Bold"/>
              </a:rPr>
              <a:t>CART</a:t>
            </a:r>
            <a:r>
              <a:rPr lang="es-ES_tradnl" dirty="0"/>
              <a:t> (</a:t>
            </a:r>
            <a:r>
              <a:rPr lang="es-ES_tradnl" dirty="0" err="1"/>
              <a:t>Classification</a:t>
            </a:r>
            <a:r>
              <a:rPr lang="es-ES_tradnl" dirty="0"/>
              <a:t> and </a:t>
            </a:r>
            <a:r>
              <a:rPr lang="es-ES_tradnl" dirty="0" err="1"/>
              <a:t>Regression</a:t>
            </a:r>
            <a:r>
              <a:rPr lang="es-ES_tradnl" dirty="0"/>
              <a:t> </a:t>
            </a:r>
            <a:r>
              <a:rPr lang="es-ES_tradnl" dirty="0" err="1"/>
              <a:t>Trees</a:t>
            </a:r>
            <a:r>
              <a:rPr lang="es-ES_tradnl" dirty="0"/>
              <a:t>), son una poderosa técnica de aprendizaje automático que se utiliza ampliamente para resolver problemas tanto de clasificación como de regresión. </a:t>
            </a:r>
          </a:p>
          <a:p>
            <a:pPr defTabSz="484886">
              <a:spcBef>
                <a:spcPts val="2700"/>
              </a:spcBef>
              <a:defRPr sz="3818">
                <a:latin typeface="Graphik Compact Regular"/>
                <a:ea typeface="Graphik Compact Regular"/>
                <a:cs typeface="Graphik Compact Regular"/>
                <a:sym typeface="Graphik Compact Regular"/>
              </a:defRPr>
            </a:pPr>
            <a:r>
              <a:rPr lang="es-ES_tradnl" dirty="0"/>
              <a:t>Los árboles CART son modelos de decisión que utilizan una estructura de árbol para realizar predicciones basadas en reglas </a:t>
            </a:r>
            <a:r>
              <a:rPr lang="es-ES_tradnl" dirty="0">
                <a:latin typeface="Graphik Compact Bold"/>
                <a:ea typeface="Graphik Compact Bold"/>
                <a:cs typeface="Graphik Compact Bold"/>
                <a:sym typeface="Graphik Compact Bold"/>
              </a:rPr>
              <a:t>lógicas sencillas y fáciles de interpretar</a:t>
            </a:r>
            <a:r>
              <a:rPr lang="es-ES_tradnl" dirty="0"/>
              <a:t>.</a:t>
            </a:r>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4455F6CF-7B5B-1A9B-DE88-526C22A8775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AEC2EDA-A208-2880-0D04-FFB9F924B82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
        <p:nvSpPr>
          <p:cNvPr id="4" name="Arboles de regresión">
            <a:extLst>
              <a:ext uri="{FF2B5EF4-FFF2-40B4-BE49-F238E27FC236}">
                <a16:creationId xmlns:a16="http://schemas.microsoft.com/office/drawing/2014/main" id="{F0B6F298-249B-469C-CC21-DB26B56E2B70}"/>
              </a:ext>
            </a:extLst>
          </p:cNvPr>
          <p:cNvSpPr txBox="1"/>
          <p:nvPr/>
        </p:nvSpPr>
        <p:spPr>
          <a:xfrm>
            <a:off x="12959836" y="9467638"/>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Arboles de regresión</a:t>
            </a:r>
          </a:p>
        </p:txBody>
      </p:sp>
      <p:sp>
        <p:nvSpPr>
          <p:cNvPr id="5" name="Arboles de clasificación">
            <a:extLst>
              <a:ext uri="{FF2B5EF4-FFF2-40B4-BE49-F238E27FC236}">
                <a16:creationId xmlns:a16="http://schemas.microsoft.com/office/drawing/2014/main" id="{E469752D-49C5-AE0D-BFB9-958140208BB6}"/>
              </a:ext>
            </a:extLst>
          </p:cNvPr>
          <p:cNvSpPr txBox="1"/>
          <p:nvPr/>
        </p:nvSpPr>
        <p:spPr>
          <a:xfrm>
            <a:off x="5566350" y="9467638"/>
            <a:ext cx="5416851" cy="656590"/>
          </a:xfrm>
          <a:prstGeom prst="rect">
            <a:avLst/>
          </a:prstGeom>
          <a:solidFill>
            <a:schemeClr val="accent2">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Arboles de clasificación</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Con esto en mente, armemos el modelo de neurona</a:t>
            </a:r>
          </a:p>
        </p:txBody>
      </p:sp>
      <p:sp>
        <p:nvSpPr>
          <p:cNvPr id="28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9" name="n31.png" descr="n31.png"/>
          <p:cNvPicPr>
            <a:picLocks noChangeAspect="1"/>
          </p:cNvPicPr>
          <p:nvPr/>
        </p:nvPicPr>
        <p:blipFill>
          <a:blip r:embed="rId2"/>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8C84CE9E-4611-ABE5-0C22-D5DF0088C16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E6A1D1A-FF51-E694-C3EB-90A9DA4FDC0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7808B0-6B18-5C64-89EF-F540910C8826}"/>
                  </a:ext>
                </a:extLst>
              </p:cNvPr>
              <p:cNvSpPr txBox="1"/>
              <p:nvPr/>
            </p:nvSpPr>
            <p:spPr>
              <a:xfrm>
                <a:off x="20121389" y="6361617"/>
                <a:ext cx="3500253" cy="1346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4</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97808B0-6B18-5C64-89EF-F540910C8826}"/>
                  </a:ext>
                </a:extLst>
              </p:cNvPr>
              <p:cNvSpPr txBox="1">
                <a:spLocks noRot="1" noChangeAspect="1" noMove="1" noResize="1" noEditPoints="1" noAdjustHandles="1" noChangeArrowheads="1" noChangeShapeType="1" noTextEdit="1"/>
              </p:cNvSpPr>
              <p:nvPr/>
            </p:nvSpPr>
            <p:spPr>
              <a:xfrm>
                <a:off x="20121389" y="6361617"/>
                <a:ext cx="3500253" cy="1346651"/>
              </a:xfrm>
              <a:prstGeom prst="rect">
                <a:avLst/>
              </a:prstGeom>
              <a:blipFill>
                <a:blip r:embed="rId3"/>
                <a:stretch>
                  <a:fillRect l="-6137" t="-147170" b="-20943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A91221-7167-C3CF-8F63-C5BB9466DD30}"/>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4</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29A91221-7167-C3CF-8F63-C5BB9466DD30}"/>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4"/>
                <a:stretch>
                  <a:fillRect l="-9412"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84E6E5-C953-5749-36FD-8DA3333CC208}"/>
                  </a:ext>
                </a:extLst>
              </p:cNvPr>
              <p:cNvSpPr txBox="1"/>
              <p:nvPr/>
            </p:nvSpPr>
            <p:spPr>
              <a:xfrm>
                <a:off x="14630037" y="10770946"/>
                <a:ext cx="5707479"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B384E6E5-C953-5749-36FD-8DA3333CC208}"/>
                  </a:ext>
                </a:extLst>
              </p:cNvPr>
              <p:cNvSpPr txBox="1">
                <a:spLocks noRot="1" noChangeAspect="1" noMove="1" noResize="1" noEditPoints="1" noAdjustHandles="1" noChangeArrowheads="1" noChangeShapeType="1" noTextEdit="1"/>
              </p:cNvSpPr>
              <p:nvPr/>
            </p:nvSpPr>
            <p:spPr>
              <a:xfrm>
                <a:off x="14630037" y="10770946"/>
                <a:ext cx="5707479" cy="545790"/>
              </a:xfrm>
              <a:prstGeom prst="rect">
                <a:avLst/>
              </a:prstGeom>
              <a:blipFill>
                <a:blip r:embed="rId5"/>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1455773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i tenemos una observación de n atributos, la neurona tendrá n entradas con n+1 pesos sinápticos.…"/>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Si tenemos una observación de </a:t>
            </a:r>
            <a:r>
              <a:rPr lang="es-ES_tradnl" dirty="0">
                <a:latin typeface="Graphik Compact Bold"/>
                <a:ea typeface="Graphik Compact Bold"/>
                <a:cs typeface="Graphik Compact Bold"/>
                <a:sym typeface="Graphik Compact Bold"/>
              </a:rPr>
              <a:t>n</a:t>
            </a:r>
            <a:r>
              <a:rPr lang="es-ES_tradnl" dirty="0"/>
              <a:t> atributos, la neurona tendrá </a:t>
            </a:r>
            <a:r>
              <a:rPr lang="es-ES_tradnl" dirty="0">
                <a:latin typeface="Graphik Compact Bold"/>
                <a:ea typeface="Graphik Compact Bold"/>
                <a:cs typeface="Graphik Compact Bold"/>
                <a:sym typeface="Graphik Compact Bold"/>
              </a:rPr>
              <a:t>n</a:t>
            </a:r>
            <a:r>
              <a:rPr lang="es-ES_tradnl" dirty="0"/>
              <a:t> entradas con </a:t>
            </a:r>
            <a:r>
              <a:rPr lang="es-ES_tradnl" dirty="0">
                <a:latin typeface="Graphik Compact Bold"/>
                <a:ea typeface="Graphik Compact Bold"/>
                <a:cs typeface="Graphik Compact Bold"/>
                <a:sym typeface="Graphik Compact Bold"/>
              </a:rPr>
              <a:t>n+1</a:t>
            </a:r>
            <a:r>
              <a:rPr lang="es-ES_tradnl" dirty="0"/>
              <a:t> pesos sinápticos. </a:t>
            </a:r>
          </a:p>
          <a:p>
            <a:pPr algn="l" defTabSz="584200">
              <a:lnSpc>
                <a:spcPct val="100000"/>
              </a:lnSpc>
              <a:spcBef>
                <a:spcPts val="3300"/>
              </a:spcBef>
              <a:tabLst/>
              <a:defRPr sz="4600" spc="0"/>
            </a:pPr>
            <a:r>
              <a:rPr lang="es-ES_tradnl" dirty="0"/>
              <a:t>Por lo que la parte lineal es:</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r>
              <a:rPr lang="es-ES_tradnl" dirty="0"/>
              <a:t>Donde </a:t>
            </a:r>
            <a:r>
              <a:rPr lang="es-ES_tradnl" dirty="0" err="1"/>
              <a:t>w</a:t>
            </a:r>
            <a:r>
              <a:rPr lang="es-ES_tradnl" baseline="-25000" dirty="0" err="1"/>
              <a:t>i</a:t>
            </a:r>
            <a:r>
              <a:rPr lang="es-ES_tradnl" dirty="0"/>
              <a:t>, b son los pesos sinápticos, que representan si la conexión es excitatoria (</a:t>
            </a:r>
            <a:r>
              <a:rPr lang="es-ES_tradnl" dirty="0" err="1"/>
              <a:t>w</a:t>
            </a:r>
            <a:r>
              <a:rPr lang="es-ES_tradnl" baseline="-25000" dirty="0" err="1"/>
              <a:t>i</a:t>
            </a:r>
            <a:r>
              <a:rPr lang="es-ES_tradnl" dirty="0"/>
              <a:t> &gt; 0) o inhibitoria (</a:t>
            </a:r>
            <a:r>
              <a:rPr lang="es-ES_tradnl" dirty="0" err="1"/>
              <a:t>w</a:t>
            </a:r>
            <a:r>
              <a:rPr lang="es-ES_tradnl" baseline="-25000" dirty="0" err="1"/>
              <a:t>i</a:t>
            </a:r>
            <a:r>
              <a:rPr lang="es-ES_tradnl" dirty="0"/>
              <a:t> &lt; 0), o que no haya conexión sináptica (</a:t>
            </a:r>
            <a:r>
              <a:rPr lang="es-ES_tradnl" dirty="0" err="1"/>
              <a:t>w</a:t>
            </a:r>
            <a:r>
              <a:rPr lang="es-ES_tradnl" baseline="-25000" dirty="0" err="1"/>
              <a:t>i</a:t>
            </a:r>
            <a:r>
              <a:rPr lang="es-ES_tradnl" dirty="0"/>
              <a:t> = 0)</a:t>
            </a:r>
          </a:p>
        </p:txBody>
      </p:sp>
      <p:sp>
        <p:nvSpPr>
          <p:cNvPr id="295"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97" name="path2344.png" descr="path2344.png"/>
          <p:cNvPicPr>
            <a:picLocks noChangeAspect="1"/>
          </p:cNvPicPr>
          <p:nvPr/>
        </p:nvPicPr>
        <p:blipFill>
          <a:blip r:embed="rId2"/>
          <a:stretch>
            <a:fillRect/>
          </a:stretch>
        </p:blipFill>
        <p:spPr>
          <a:xfrm>
            <a:off x="12540413" y="5104742"/>
            <a:ext cx="8720501" cy="3506515"/>
          </a:xfrm>
          <a:prstGeom prst="rect">
            <a:avLst/>
          </a:prstGeom>
          <a:ln w="12700">
            <a:miter lim="400000"/>
          </a:ln>
        </p:spPr>
      </p:pic>
      <p:sp>
        <p:nvSpPr>
          <p:cNvPr id="2" name="Footer Placeholder 4">
            <a:extLst>
              <a:ext uri="{FF2B5EF4-FFF2-40B4-BE49-F238E27FC236}">
                <a16:creationId xmlns:a16="http://schemas.microsoft.com/office/drawing/2014/main" id="{47D8C135-E3E7-9ABB-F314-146B9E81E06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5ECD8F7-100F-4724-D943-36A6D31D139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1D300F-545E-7F04-0758-91115887BFF7}"/>
                  </a:ext>
                </a:extLst>
              </p:cNvPr>
              <p:cNvSpPr txBox="1"/>
              <p:nvPr/>
            </p:nvSpPr>
            <p:spPr>
              <a:xfrm>
                <a:off x="5209665" y="6857999"/>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𝑛</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1A1D300F-545E-7F04-0758-91115887BFF7}"/>
                  </a:ext>
                </a:extLst>
              </p:cNvPr>
              <p:cNvSpPr txBox="1">
                <a:spLocks noRot="1" noChangeAspect="1" noMove="1" noResize="1" noEditPoints="1" noAdjustHandles="1" noChangeArrowheads="1" noChangeShapeType="1" noTextEdit="1"/>
              </p:cNvSpPr>
              <p:nvPr/>
            </p:nvSpPr>
            <p:spPr>
              <a:xfrm>
                <a:off x="5209665" y="6857999"/>
                <a:ext cx="4302012" cy="1348446"/>
              </a:xfrm>
              <a:prstGeom prst="rect">
                <a:avLst/>
              </a:prstGeom>
              <a:blipFill>
                <a:blip r:embed="rId3"/>
                <a:stretch>
                  <a:fillRect l="-18879" t="-147664" b="-20467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16329177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modelar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Al principio, antes que llegue al valor umbral de disparo, la neurona no dispara y por lo tanto la tasa es 0 Hz.</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0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01" name="n40.png" descr="n40.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61FBF2B0-7BD2-C86C-3C0B-62E1031C11F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651A7BD-3D05-DBA8-625A-F3994BD89E2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p:spTree>
    <p:extLst>
      <p:ext uri="{BB962C8B-B14F-4D97-AF65-F5344CB8AC3E}">
        <p14:creationId xmlns:p14="http://schemas.microsoft.com/office/powerpoint/2010/main" val="381114750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Cuando aumentamos y pasamos el umbral, la neurona empieza a disparar.</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04"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05" name="n42.png" descr="n42.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64E131A9-360B-5C1B-DC2B-FD4EF0AEA85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8F96DC9-2040-EFED-26E0-71240193643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p:spTree>
    <p:extLst>
      <p:ext uri="{BB962C8B-B14F-4D97-AF65-F5344CB8AC3E}">
        <p14:creationId xmlns:p14="http://schemas.microsoft.com/office/powerpoint/2010/main" val="380068800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Durante la etapa lineal, si duplicamos el voltaje, la neurona dispara al doble de la frecuencia.</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0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09" name="n43.png" descr="n43.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43C6819E-4F3E-58CA-5095-E671E9E5DD5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6686773-385C-90BE-F8F0-FF54F8EDF1A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p:spTree>
    <p:extLst>
      <p:ext uri="{BB962C8B-B14F-4D97-AF65-F5344CB8AC3E}">
        <p14:creationId xmlns:p14="http://schemas.microsoft.com/office/powerpoint/2010/main" val="125007069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Pero llega una etapa que el periodo refractario deja que aumente la tasa de disparo y se empiece a saturar</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12"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13" name="n44.png" descr="n44.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49391D62-5762-3E2B-895A-FC56C4C4138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D717176-DBEB-0D71-EF87-A1783CBC9A7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p:spTree>
    <p:extLst>
      <p:ext uri="{BB962C8B-B14F-4D97-AF65-F5344CB8AC3E}">
        <p14:creationId xmlns:p14="http://schemas.microsoft.com/office/powerpoint/2010/main" val="11929375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Cuando llegamos a un punto, no importa cuánto voltaje introduzcamos, a la neurona dispara a la máxima frecuencia. </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16"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17" name="n45.png" descr="n45.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8CBE8208-EA31-96BE-7AB9-D5BAC53B821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AD3A11D-967D-D3E7-4D77-D30B6EE2849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spTree>
    <p:extLst>
      <p:ext uri="{BB962C8B-B14F-4D97-AF65-F5344CB8AC3E}">
        <p14:creationId xmlns:p14="http://schemas.microsoft.com/office/powerpoint/2010/main" val="377092385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or lo que la función de activación es una función no lineal que modela la variación de la tasa de disparo de la neuron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90727">
              <a:lnSpc>
                <a:spcPct val="100000"/>
              </a:lnSpc>
              <a:spcBef>
                <a:spcPts val="2700"/>
              </a:spcBef>
              <a:tabLst/>
              <a:defRPr sz="3864" spc="0"/>
            </a:pPr>
            <a:r>
              <a:rPr lang="es-ES_tradnl" dirty="0"/>
              <a:t>Por lo que la función de activación es una función no lineal que modela la variación de la tasa de disparo de la neurona. </a:t>
            </a:r>
          </a:p>
          <a:p>
            <a:pPr algn="l" defTabSz="490727">
              <a:lnSpc>
                <a:spcPct val="100000"/>
              </a:lnSpc>
              <a:spcBef>
                <a:spcPts val="2700"/>
              </a:spcBef>
              <a:tabLst/>
              <a:defRPr sz="3864" spc="0"/>
            </a:pPr>
            <a:r>
              <a:rPr lang="es-ES_tradnl" dirty="0"/>
              <a:t>Y con esto último, tenemos la expresión mínima de una neurona, el cual es una </a:t>
            </a:r>
            <a:r>
              <a:rPr lang="es-ES_tradnl" dirty="0">
                <a:latin typeface="Graphik Compact Bold"/>
                <a:ea typeface="Graphik Compact Bold"/>
                <a:cs typeface="Graphik Compact Bold"/>
                <a:sym typeface="Graphik Compact Bold"/>
              </a:rPr>
              <a:t>unidad de cálculo no lineal</a:t>
            </a:r>
            <a:r>
              <a:rPr lang="es-ES_tradnl" dirty="0"/>
              <a:t>.</a:t>
            </a:r>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p:txBody>
      </p:sp>
      <p:sp>
        <p:nvSpPr>
          <p:cNvPr id="32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1" name="n45.png" descr="n45.png"/>
          <p:cNvPicPr>
            <a:picLocks noChangeAspect="1"/>
          </p:cNvPicPr>
          <p:nvPr/>
        </p:nvPicPr>
        <p:blipFill>
          <a:blip r:embed="rId2"/>
          <a:srcRect l="69334" t="27237"/>
          <a:stretch>
            <a:fillRect/>
          </a:stretch>
        </p:blipFill>
        <p:spPr>
          <a:xfrm>
            <a:off x="15629864" y="9316803"/>
            <a:ext cx="6022432" cy="3746886"/>
          </a:xfrm>
          <a:prstGeom prst="rect">
            <a:avLst/>
          </a:prstGeom>
          <a:ln w="12700">
            <a:miter lim="400000"/>
          </a:ln>
        </p:spPr>
      </p:pic>
      <p:pic>
        <p:nvPicPr>
          <p:cNvPr id="322" name="path2344.png" descr="path2344.png"/>
          <p:cNvPicPr>
            <a:picLocks noChangeAspect="1"/>
          </p:cNvPicPr>
          <p:nvPr/>
        </p:nvPicPr>
        <p:blipFill>
          <a:blip r:embed="rId3"/>
          <a:stretch>
            <a:fillRect/>
          </a:stretch>
        </p:blipFill>
        <p:spPr>
          <a:xfrm>
            <a:off x="7831749" y="7088226"/>
            <a:ext cx="8720502" cy="3506515"/>
          </a:xfrm>
          <a:prstGeom prst="rect">
            <a:avLst/>
          </a:prstGeom>
          <a:ln w="12700">
            <a:miter lim="400000"/>
          </a:ln>
        </p:spPr>
      </p:pic>
      <p:sp>
        <p:nvSpPr>
          <p:cNvPr id="323" name="Line"/>
          <p:cNvSpPr/>
          <p:nvPr/>
        </p:nvSpPr>
        <p:spPr>
          <a:xfrm>
            <a:off x="14670219" y="9186730"/>
            <a:ext cx="2313650" cy="2001008"/>
          </a:xfrm>
          <a:prstGeom prst="line">
            <a:avLst/>
          </a:prstGeom>
          <a:ln w="101600">
            <a:solidFill>
              <a:schemeClr val="accent3">
                <a:satOff val="23024"/>
                <a:lumOff val="-27718"/>
              </a:schemeClr>
            </a:solidFill>
            <a:miter lim="400000"/>
            <a:tailEnd type="triangle"/>
          </a:ln>
        </p:spPr>
        <p:txBody>
          <a:bodyPr lIns="50800" tIns="50800" rIns="50800" bIns="50800" anchor="ctr"/>
          <a:lstStyle/>
          <a:p>
            <a:endParaRPr lang="es-ES_tradnl"/>
          </a:p>
        </p:txBody>
      </p:sp>
      <p:sp>
        <p:nvSpPr>
          <p:cNvPr id="2" name="Footer Placeholder 4">
            <a:extLst>
              <a:ext uri="{FF2B5EF4-FFF2-40B4-BE49-F238E27FC236}">
                <a16:creationId xmlns:a16="http://schemas.microsoft.com/office/drawing/2014/main" id="{1439FEDC-4712-9A0E-9400-AB658EDEDAE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05AAEE8-F818-73C8-E082-174FDB2511A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p:spTree>
    <p:extLst>
      <p:ext uri="{BB962C8B-B14F-4D97-AF65-F5344CB8AC3E}">
        <p14:creationId xmlns:p14="http://schemas.microsoft.com/office/powerpoint/2010/main" val="175213170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26"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7" name="path2344.png" descr="path2344.png"/>
          <p:cNvPicPr>
            <a:picLocks noChangeAspect="1"/>
          </p:cNvPicPr>
          <p:nvPr/>
        </p:nvPicPr>
        <p:blipFill>
          <a:blip r:embed="rId2"/>
          <a:stretch>
            <a:fillRect/>
          </a:stretch>
        </p:blipFill>
        <p:spPr>
          <a:xfrm>
            <a:off x="838283" y="5711591"/>
            <a:ext cx="5702107" cy="2292818"/>
          </a:xfrm>
          <a:prstGeom prst="rect">
            <a:avLst/>
          </a:prstGeom>
          <a:ln w="12700">
            <a:miter lim="400000"/>
          </a:ln>
        </p:spPr>
      </p:pic>
      <p:sp>
        <p:nvSpPr>
          <p:cNvPr id="328" name="Función escalón"/>
          <p:cNvSpPr txBox="1"/>
          <p:nvPr/>
        </p:nvSpPr>
        <p:spPr>
          <a:xfrm>
            <a:off x="8133344" y="5765961"/>
            <a:ext cx="3206647"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escalón</a:t>
            </a:r>
          </a:p>
        </p:txBody>
      </p:sp>
      <p:sp>
        <p:nvSpPr>
          <p:cNvPr id="329" name="Función signo"/>
          <p:cNvSpPr txBox="1"/>
          <p:nvPr/>
        </p:nvSpPr>
        <p:spPr>
          <a:xfrm>
            <a:off x="8351288" y="8135888"/>
            <a:ext cx="2770759"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signo</a:t>
            </a:r>
          </a:p>
        </p:txBody>
      </p:sp>
      <p:sp>
        <p:nvSpPr>
          <p:cNvPr id="330" name="Función lineal"/>
          <p:cNvSpPr txBox="1"/>
          <p:nvPr/>
        </p:nvSpPr>
        <p:spPr>
          <a:xfrm>
            <a:off x="8368953" y="10860435"/>
            <a:ext cx="2735428"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lineal</a:t>
            </a:r>
          </a:p>
        </p:txBody>
      </p:sp>
      <p:pic>
        <p:nvPicPr>
          <p:cNvPr id="331" name="fa1.png" descr="fa1.png"/>
          <p:cNvPicPr>
            <a:picLocks noChangeAspect="1"/>
          </p:cNvPicPr>
          <p:nvPr/>
        </p:nvPicPr>
        <p:blipFill>
          <a:blip r:embed="rId3"/>
          <a:stretch>
            <a:fillRect/>
          </a:stretch>
        </p:blipFill>
        <p:spPr>
          <a:xfrm>
            <a:off x="16898224" y="5047126"/>
            <a:ext cx="3180741" cy="2008083"/>
          </a:xfrm>
          <a:prstGeom prst="rect">
            <a:avLst/>
          </a:prstGeom>
          <a:ln w="12700">
            <a:miter lim="400000"/>
          </a:ln>
        </p:spPr>
      </p:pic>
      <p:pic>
        <p:nvPicPr>
          <p:cNvPr id="332" name="fa2.png" descr="fa2.png"/>
          <p:cNvPicPr>
            <a:picLocks noChangeAspect="1"/>
          </p:cNvPicPr>
          <p:nvPr/>
        </p:nvPicPr>
        <p:blipFill>
          <a:blip r:embed="rId4"/>
          <a:stretch>
            <a:fillRect/>
          </a:stretch>
        </p:blipFill>
        <p:spPr>
          <a:xfrm>
            <a:off x="17132526" y="7226774"/>
            <a:ext cx="2712137" cy="2388641"/>
          </a:xfrm>
          <a:prstGeom prst="rect">
            <a:avLst/>
          </a:prstGeom>
          <a:ln w="12700">
            <a:miter lim="400000"/>
          </a:ln>
        </p:spPr>
      </p:pic>
      <p:pic>
        <p:nvPicPr>
          <p:cNvPr id="333" name="fa3.png" descr="fa3.png"/>
          <p:cNvPicPr>
            <a:picLocks noChangeAspect="1"/>
          </p:cNvPicPr>
          <p:nvPr/>
        </p:nvPicPr>
        <p:blipFill>
          <a:blip r:embed="rId5"/>
          <a:stretch>
            <a:fillRect/>
          </a:stretch>
        </p:blipFill>
        <p:spPr>
          <a:xfrm>
            <a:off x="17132526" y="9951321"/>
            <a:ext cx="2712136" cy="2388641"/>
          </a:xfrm>
          <a:prstGeom prst="rect">
            <a:avLst/>
          </a:prstGeom>
          <a:ln w="12700">
            <a:miter lim="400000"/>
          </a:ln>
        </p:spPr>
      </p:pic>
      <p:sp>
        <p:nvSpPr>
          <p:cNvPr id="2" name="Footer Placeholder 4">
            <a:extLst>
              <a:ext uri="{FF2B5EF4-FFF2-40B4-BE49-F238E27FC236}">
                <a16:creationId xmlns:a16="http://schemas.microsoft.com/office/drawing/2014/main" id="{03560515-7F52-E12A-B1C1-E7821B3837B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D795AA8-898D-4BE8-0B12-96D38836EE8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4385CE-E383-081F-A4D7-A37DFACFD2D7}"/>
                  </a:ext>
                </a:extLst>
              </p:cNvPr>
              <p:cNvSpPr txBox="1"/>
              <p:nvPr/>
            </p:nvSpPr>
            <p:spPr>
              <a:xfrm>
                <a:off x="12098623" y="5501946"/>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AF4385CE-E383-081F-A4D7-A37DFACFD2D7}"/>
                  </a:ext>
                </a:extLst>
              </p:cNvPr>
              <p:cNvSpPr txBox="1">
                <a:spLocks noRot="1" noChangeAspect="1" noMove="1" noResize="1" noEditPoints="1" noAdjustHandles="1" noChangeArrowheads="1" noChangeShapeType="1" noTextEdit="1"/>
              </p:cNvSpPr>
              <p:nvPr/>
            </p:nvSpPr>
            <p:spPr>
              <a:xfrm>
                <a:off x="12098623" y="5501946"/>
                <a:ext cx="3754874" cy="1098442"/>
              </a:xfrm>
              <a:prstGeom prst="rect">
                <a:avLst/>
              </a:prstGeom>
              <a:blipFill>
                <a:blip r:embed="rId6"/>
                <a:stretch>
                  <a:fillRect l="-23906" t="-301149" r="-12795"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5B13CC-BF74-0A43-9ED4-DCF8D6333ACE}"/>
                  </a:ext>
                </a:extLst>
              </p:cNvPr>
              <p:cNvSpPr txBox="1"/>
              <p:nvPr/>
            </p:nvSpPr>
            <p:spPr>
              <a:xfrm>
                <a:off x="12059957" y="7887962"/>
                <a:ext cx="4134658"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335B13CC-BF74-0A43-9ED4-DCF8D6333ACE}"/>
                  </a:ext>
                </a:extLst>
              </p:cNvPr>
              <p:cNvSpPr txBox="1">
                <a:spLocks noRot="1" noChangeAspect="1" noMove="1" noResize="1" noEditPoints="1" noAdjustHandles="1" noChangeArrowheads="1" noChangeShapeType="1" noTextEdit="1"/>
              </p:cNvSpPr>
              <p:nvPr/>
            </p:nvSpPr>
            <p:spPr>
              <a:xfrm>
                <a:off x="12059957" y="7887962"/>
                <a:ext cx="4134658" cy="1098442"/>
              </a:xfrm>
              <a:prstGeom prst="rect">
                <a:avLst/>
              </a:prstGeom>
              <a:blipFill>
                <a:blip r:embed="rId7"/>
                <a:stretch>
                  <a:fillRect l="-21713" t="-301149" r="-2446"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8F4C3F-5406-83BD-C88F-30EFB9739B90}"/>
                  </a:ext>
                </a:extLst>
              </p:cNvPr>
              <p:cNvSpPr txBox="1"/>
              <p:nvPr/>
            </p:nvSpPr>
            <p:spPr>
              <a:xfrm>
                <a:off x="12192000" y="10899419"/>
                <a:ext cx="2054537"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6E8F4C3F-5406-83BD-C88F-30EFB9739B90}"/>
                  </a:ext>
                </a:extLst>
              </p:cNvPr>
              <p:cNvSpPr txBox="1">
                <a:spLocks noRot="1" noChangeAspect="1" noMove="1" noResize="1" noEditPoints="1" noAdjustHandles="1" noChangeArrowheads="1" noChangeShapeType="1" noTextEdit="1"/>
              </p:cNvSpPr>
              <p:nvPr/>
            </p:nvSpPr>
            <p:spPr>
              <a:xfrm>
                <a:off x="12192000" y="10899419"/>
                <a:ext cx="2054537" cy="492443"/>
              </a:xfrm>
              <a:prstGeom prst="rect">
                <a:avLst/>
              </a:prstGeom>
              <a:blipFill>
                <a:blip r:embed="rId8"/>
                <a:stretch>
                  <a:fillRect l="-11111" t="-17500" b="-47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2232BA-331F-9FF8-D7FF-B5047BB41FF4}"/>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DD2232BA-331F-9FF8-D7FF-B5047BB41FF4}"/>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9"/>
                <a:stretch>
                  <a:fillRect l="-4706" t="-152885" b="-213462"/>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83325478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4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sp>
        <p:nvSpPr>
          <p:cNvPr id="341" name="Funciones sigmoideas"/>
          <p:cNvSpPr txBox="1"/>
          <p:nvPr/>
        </p:nvSpPr>
        <p:spPr>
          <a:xfrm>
            <a:off x="7578165" y="5863098"/>
            <a:ext cx="4350871"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Funciones sigmoideas</a:t>
            </a:r>
          </a:p>
        </p:txBody>
      </p:sp>
      <p:sp>
        <p:nvSpPr>
          <p:cNvPr id="342" name="Función ReLu"/>
          <p:cNvSpPr txBox="1"/>
          <p:nvPr/>
        </p:nvSpPr>
        <p:spPr>
          <a:xfrm>
            <a:off x="8413874" y="10471817"/>
            <a:ext cx="2679452"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ReLu</a:t>
            </a:r>
          </a:p>
        </p:txBody>
      </p:sp>
      <p:pic>
        <p:nvPicPr>
          <p:cNvPr id="343" name="fa4.png" descr="fa4.png"/>
          <p:cNvPicPr>
            <a:picLocks noChangeAspect="1"/>
          </p:cNvPicPr>
          <p:nvPr/>
        </p:nvPicPr>
        <p:blipFill>
          <a:blip r:embed="rId2"/>
          <a:stretch>
            <a:fillRect/>
          </a:stretch>
        </p:blipFill>
        <p:spPr>
          <a:xfrm>
            <a:off x="18372894" y="6902450"/>
            <a:ext cx="2712136" cy="2388640"/>
          </a:xfrm>
          <a:prstGeom prst="rect">
            <a:avLst/>
          </a:prstGeom>
          <a:ln w="12700">
            <a:miter lim="400000"/>
          </a:ln>
        </p:spPr>
      </p:pic>
      <p:pic>
        <p:nvPicPr>
          <p:cNvPr id="344" name="fa5.png" descr="fa5.png"/>
          <p:cNvPicPr>
            <a:picLocks noChangeAspect="1"/>
          </p:cNvPicPr>
          <p:nvPr/>
        </p:nvPicPr>
        <p:blipFill>
          <a:blip r:embed="rId3"/>
          <a:stretch>
            <a:fillRect/>
          </a:stretch>
        </p:blipFill>
        <p:spPr>
          <a:xfrm>
            <a:off x="18246973" y="4852451"/>
            <a:ext cx="2963976" cy="1778386"/>
          </a:xfrm>
          <a:prstGeom prst="rect">
            <a:avLst/>
          </a:prstGeom>
          <a:ln w="12700">
            <a:miter lim="400000"/>
          </a:ln>
        </p:spPr>
      </p:pic>
      <p:pic>
        <p:nvPicPr>
          <p:cNvPr id="345" name="fa6.png" descr="fa6.png"/>
          <p:cNvPicPr>
            <a:picLocks noChangeAspect="1"/>
          </p:cNvPicPr>
          <p:nvPr/>
        </p:nvPicPr>
        <p:blipFill>
          <a:blip r:embed="rId4"/>
          <a:stretch>
            <a:fillRect/>
          </a:stretch>
        </p:blipFill>
        <p:spPr>
          <a:xfrm>
            <a:off x="18190940" y="9562703"/>
            <a:ext cx="3076044" cy="1834508"/>
          </a:xfrm>
          <a:prstGeom prst="rect">
            <a:avLst/>
          </a:prstGeom>
          <a:ln w="12700">
            <a:miter lim="400000"/>
          </a:ln>
        </p:spPr>
      </p:pic>
      <p:pic>
        <p:nvPicPr>
          <p:cNvPr id="349" name="path2344.png" descr="path2344.png"/>
          <p:cNvPicPr>
            <a:picLocks noChangeAspect="1"/>
          </p:cNvPicPr>
          <p:nvPr/>
        </p:nvPicPr>
        <p:blipFill>
          <a:blip r:embed="rId5"/>
          <a:stretch>
            <a:fillRect/>
          </a:stretch>
        </p:blipFill>
        <p:spPr>
          <a:xfrm>
            <a:off x="838283" y="5711591"/>
            <a:ext cx="5702107" cy="2292818"/>
          </a:xfrm>
          <a:prstGeom prst="rect">
            <a:avLst/>
          </a:prstGeom>
          <a:ln w="12700">
            <a:miter lim="400000"/>
          </a:ln>
        </p:spPr>
      </p:pic>
      <p:sp>
        <p:nvSpPr>
          <p:cNvPr id="2" name="Footer Placeholder 4">
            <a:extLst>
              <a:ext uri="{FF2B5EF4-FFF2-40B4-BE49-F238E27FC236}">
                <a16:creationId xmlns:a16="http://schemas.microsoft.com/office/drawing/2014/main" id="{A0C8B6DF-BBBB-53C0-121A-8B38341F57D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13F20455-2891-EAC1-61E8-63E622F84C3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CCE0AC-C483-ECC2-9F3B-0E854797E0A8}"/>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2CCE0AC-C483-ECC2-9F3B-0E854797E0A8}"/>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6"/>
                <a:stretch>
                  <a:fillRect l="-4706" t="-152885" b="-2134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8226DB-7AFA-A387-5E0D-AF60618F03F8}"/>
                  </a:ext>
                </a:extLst>
              </p:cNvPr>
              <p:cNvSpPr txBox="1"/>
              <p:nvPr/>
            </p:nvSpPr>
            <p:spPr>
              <a:xfrm>
                <a:off x="13318756" y="5670160"/>
                <a:ext cx="3187283" cy="956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
                        <m:f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Pr>
                        <m:num>
                          <m:sSup>
                            <m:sSup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p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𝑒</m:t>
                              </m:r>
                            </m:e>
                            <m:sup>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sup>
                          </m:sSup>
                        </m:num>
                        <m:den>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𝑥</m:t>
                              </m:r>
                            </m:sup>
                          </m:sSup>
                        </m:den>
                      </m:f>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AB8226DB-7AFA-A387-5E0D-AF60618F03F8}"/>
                  </a:ext>
                </a:extLst>
              </p:cNvPr>
              <p:cNvSpPr txBox="1">
                <a:spLocks noRot="1" noChangeAspect="1" noMove="1" noResize="1" noEditPoints="1" noAdjustHandles="1" noChangeArrowheads="1" noChangeShapeType="1" noTextEdit="1"/>
              </p:cNvSpPr>
              <p:nvPr/>
            </p:nvSpPr>
            <p:spPr>
              <a:xfrm>
                <a:off x="13318756" y="5670160"/>
                <a:ext cx="3187283" cy="956287"/>
              </a:xfrm>
              <a:prstGeom prst="rect">
                <a:avLst/>
              </a:prstGeom>
              <a:blipFill>
                <a:blip r:embed="rId7"/>
                <a:stretch>
                  <a:fillRect l="-6746" t="-17105" b="-2236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CCB69D-7A5D-F877-137E-B31F21F3F3DB}"/>
                  </a:ext>
                </a:extLst>
              </p:cNvPr>
              <p:cNvSpPr txBox="1"/>
              <p:nvPr/>
            </p:nvSpPr>
            <p:spPr>
              <a:xfrm>
                <a:off x="13313501" y="7984341"/>
                <a:ext cx="345479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m:rPr>
                          <m:sty m:val="p"/>
                        </m:rPr>
                        <a:rPr kumimoji="0" lang="en-US" sz="4000" b="0" i="0" u="none" strike="noStrike" cap="none" spc="-26" normalizeH="0" baseline="0" smtClean="0">
                          <a:ln>
                            <a:noFill/>
                          </a:ln>
                          <a:solidFill>
                            <a:srgbClr val="000000"/>
                          </a:solidFill>
                          <a:effectLst/>
                          <a:uFillTx/>
                          <a:latin typeface="Cambria Math" panose="02040503050406030204" pitchFamily="18" charset="0"/>
                          <a:sym typeface="Graphik Compact Regular"/>
                        </a:rPr>
                        <m:t>tanh</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1DCCB69D-7A5D-F877-137E-B31F21F3F3DB}"/>
                  </a:ext>
                </a:extLst>
              </p:cNvPr>
              <p:cNvSpPr txBox="1">
                <a:spLocks noRot="1" noChangeAspect="1" noMove="1" noResize="1" noEditPoints="1" noAdjustHandles="1" noChangeArrowheads="1" noChangeShapeType="1" noTextEdit="1"/>
              </p:cNvSpPr>
              <p:nvPr/>
            </p:nvSpPr>
            <p:spPr>
              <a:xfrm>
                <a:off x="13313501" y="7984341"/>
                <a:ext cx="3454792" cy="492443"/>
              </a:xfrm>
              <a:prstGeom prst="rect">
                <a:avLst/>
              </a:prstGeom>
              <a:blipFill>
                <a:blip r:embed="rId8"/>
                <a:stretch>
                  <a:fillRect l="-6227" t="-27500" r="-3663" b="-5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0DA6FF-0F72-8269-87C8-1BAB0E27D324}"/>
                  </a:ext>
                </a:extLst>
              </p:cNvPr>
              <p:cNvSpPr txBox="1"/>
              <p:nvPr/>
            </p:nvSpPr>
            <p:spPr>
              <a:xfrm>
                <a:off x="13290676" y="10207802"/>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560DA6FF-0F72-8269-87C8-1BAB0E27D324}"/>
                  </a:ext>
                </a:extLst>
              </p:cNvPr>
              <p:cNvSpPr txBox="1">
                <a:spLocks noRot="1" noChangeAspect="1" noMove="1" noResize="1" noEditPoints="1" noAdjustHandles="1" noChangeArrowheads="1" noChangeShapeType="1" noTextEdit="1"/>
              </p:cNvSpPr>
              <p:nvPr/>
            </p:nvSpPr>
            <p:spPr>
              <a:xfrm>
                <a:off x="13290676" y="10207802"/>
                <a:ext cx="3754874" cy="1098442"/>
              </a:xfrm>
              <a:prstGeom prst="rect">
                <a:avLst/>
              </a:prstGeom>
              <a:blipFill>
                <a:blip r:embed="rId9"/>
                <a:stretch>
                  <a:fillRect l="-23906" t="-302299" r="-12795" b="-41264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8209472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p:sp>
        <p:nvSpPr>
          <p:cNvPr id="2" name="Footer Placeholder 4">
            <a:extLst>
              <a:ext uri="{FF2B5EF4-FFF2-40B4-BE49-F238E27FC236}">
                <a16:creationId xmlns:a16="http://schemas.microsoft.com/office/drawing/2014/main" id="{4B51CC98-A063-EA7D-86B6-CBB339CF84E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8C443E0-BA29-9A28-68E3-39FDE2273DB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
        <p:nvSpPr>
          <p:cNvPr id="4" name="Years &lt; 4.5">
            <a:extLst>
              <a:ext uri="{FF2B5EF4-FFF2-40B4-BE49-F238E27FC236}">
                <a16:creationId xmlns:a16="http://schemas.microsoft.com/office/drawing/2014/main" id="{C41291E7-8B99-3A02-7D91-5B76F304F0A1}"/>
              </a:ext>
            </a:extLst>
          </p:cNvPr>
          <p:cNvSpPr txBox="1"/>
          <p:nvPr/>
        </p:nvSpPr>
        <p:spPr>
          <a:xfrm>
            <a:off x="9391533" y="4266769"/>
            <a:ext cx="4984257" cy="656590"/>
          </a:xfrm>
          <a:prstGeom prst="rect">
            <a:avLst/>
          </a:prstGeom>
          <a:solidFill>
            <a:schemeClr val="accent2">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err="1">
                <a:solidFill>
                  <a:schemeClr val="tx1">
                    <a:lumMod val="75000"/>
                    <a:lumOff val="25000"/>
                  </a:schemeClr>
                </a:solidFill>
                <a:latin typeface="Graphik Compact" pitchFamily="2" charset="0"/>
              </a:rPr>
              <a:t>Years</a:t>
            </a:r>
            <a:r>
              <a:rPr lang="es-ES_tradnl" b="1" dirty="0">
                <a:solidFill>
                  <a:schemeClr val="tx1">
                    <a:lumMod val="75000"/>
                    <a:lumOff val="25000"/>
                  </a:schemeClr>
                </a:solidFill>
                <a:latin typeface="Graphik Compact" pitchFamily="2" charset="0"/>
              </a:rPr>
              <a:t> &lt; 4.5</a:t>
            </a:r>
          </a:p>
        </p:txBody>
      </p:sp>
      <p:sp>
        <p:nvSpPr>
          <p:cNvPr id="5" name="Hits &lt; 117.5">
            <a:extLst>
              <a:ext uri="{FF2B5EF4-FFF2-40B4-BE49-F238E27FC236}">
                <a16:creationId xmlns:a16="http://schemas.microsoft.com/office/drawing/2014/main" id="{BA409FEE-B424-B081-54B5-D99D0CBFC462}"/>
              </a:ext>
            </a:extLst>
          </p:cNvPr>
          <p:cNvSpPr txBox="1"/>
          <p:nvPr/>
        </p:nvSpPr>
        <p:spPr>
          <a:xfrm>
            <a:off x="12185532" y="6715919"/>
            <a:ext cx="4984257" cy="656590"/>
          </a:xfrm>
          <a:prstGeom prst="rect">
            <a:avLst/>
          </a:prstGeom>
          <a:solidFill>
            <a:schemeClr val="accent2">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Hits &lt; 117.5</a:t>
            </a:r>
          </a:p>
        </p:txBody>
      </p:sp>
      <p:sp>
        <p:nvSpPr>
          <p:cNvPr id="6" name="6.74 ($845.560)">
            <a:extLst>
              <a:ext uri="{FF2B5EF4-FFF2-40B4-BE49-F238E27FC236}">
                <a16:creationId xmlns:a16="http://schemas.microsoft.com/office/drawing/2014/main" id="{F5DC615A-15CB-E9F3-6C41-3A651EF1C7E8}"/>
              </a:ext>
            </a:extLst>
          </p:cNvPr>
          <p:cNvSpPr txBox="1"/>
          <p:nvPr/>
        </p:nvSpPr>
        <p:spPr>
          <a:xfrm>
            <a:off x="15055733" y="8993452"/>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a:solidFill>
                  <a:schemeClr val="tx1">
                    <a:lumMod val="75000"/>
                    <a:lumOff val="25000"/>
                  </a:schemeClr>
                </a:solidFill>
                <a:latin typeface="Graphik Compact" pitchFamily="2" charset="0"/>
              </a:rPr>
              <a:t>6.74 ($845.560)</a:t>
            </a:r>
          </a:p>
        </p:txBody>
      </p:sp>
      <p:sp>
        <p:nvSpPr>
          <p:cNvPr id="7" name="6.00 ($403.428)">
            <a:extLst>
              <a:ext uri="{FF2B5EF4-FFF2-40B4-BE49-F238E27FC236}">
                <a16:creationId xmlns:a16="http://schemas.microsoft.com/office/drawing/2014/main" id="{3E6E27D1-284B-64DD-9849-6B4AC8986DB2}"/>
              </a:ext>
            </a:extLst>
          </p:cNvPr>
          <p:cNvSpPr txBox="1"/>
          <p:nvPr/>
        </p:nvSpPr>
        <p:spPr>
          <a:xfrm>
            <a:off x="9391533" y="8993452"/>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a:solidFill>
                  <a:schemeClr val="tx1">
                    <a:lumMod val="75000"/>
                    <a:lumOff val="25000"/>
                  </a:schemeClr>
                </a:solidFill>
                <a:latin typeface="Graphik Compact" pitchFamily="2" charset="0"/>
              </a:rPr>
              <a:t>6.00 ($403.428)</a:t>
            </a:r>
          </a:p>
        </p:txBody>
      </p:sp>
      <p:sp>
        <p:nvSpPr>
          <p:cNvPr id="8" name="5.11 ($165.174)">
            <a:extLst>
              <a:ext uri="{FF2B5EF4-FFF2-40B4-BE49-F238E27FC236}">
                <a16:creationId xmlns:a16="http://schemas.microsoft.com/office/drawing/2014/main" id="{A945D383-8C91-F1E6-E853-8F2ECAA4150F}"/>
              </a:ext>
            </a:extLst>
          </p:cNvPr>
          <p:cNvSpPr txBox="1"/>
          <p:nvPr/>
        </p:nvSpPr>
        <p:spPr>
          <a:xfrm>
            <a:off x="3388667" y="6715919"/>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5.11 ($165.174)</a:t>
            </a:r>
          </a:p>
        </p:txBody>
      </p:sp>
      <p:sp>
        <p:nvSpPr>
          <p:cNvPr id="9" name="Line">
            <a:extLst>
              <a:ext uri="{FF2B5EF4-FFF2-40B4-BE49-F238E27FC236}">
                <a16:creationId xmlns:a16="http://schemas.microsoft.com/office/drawing/2014/main" id="{2E6E7156-3FE1-9782-8819-C0733383920A}"/>
              </a:ext>
            </a:extLst>
          </p:cNvPr>
          <p:cNvSpPr/>
          <p:nvPr/>
        </p:nvSpPr>
        <p:spPr>
          <a:xfrm flipH="1">
            <a:off x="6025852" y="5098840"/>
            <a:ext cx="5399155" cy="1406062"/>
          </a:xfrm>
          <a:prstGeom prst="line">
            <a:avLst/>
          </a:prstGeom>
          <a:ln w="127000">
            <a:solidFill>
              <a:schemeClr val="accent5"/>
            </a:solidFill>
            <a:miter lim="400000"/>
            <a:tailEnd type="triangle"/>
          </a:ln>
        </p:spPr>
        <p:txBody>
          <a:bodyPr lIns="50800" tIns="50800" rIns="50800" bIns="50800" anchor="ctr"/>
          <a:lstStyle/>
          <a:p>
            <a:endParaRPr lang="es-ES_tradnl"/>
          </a:p>
        </p:txBody>
      </p:sp>
      <p:sp>
        <p:nvSpPr>
          <p:cNvPr id="10" name="Line">
            <a:extLst>
              <a:ext uri="{FF2B5EF4-FFF2-40B4-BE49-F238E27FC236}">
                <a16:creationId xmlns:a16="http://schemas.microsoft.com/office/drawing/2014/main" id="{F7A0EF50-6C34-CE01-1CD4-F9D80613B185}"/>
              </a:ext>
            </a:extLst>
          </p:cNvPr>
          <p:cNvSpPr/>
          <p:nvPr/>
        </p:nvSpPr>
        <p:spPr>
          <a:xfrm>
            <a:off x="12859751" y="5084449"/>
            <a:ext cx="1909193" cy="1392652"/>
          </a:xfrm>
          <a:prstGeom prst="line">
            <a:avLst/>
          </a:prstGeom>
          <a:ln w="127000">
            <a:solidFill>
              <a:srgbClr val="000000"/>
            </a:solidFill>
            <a:miter lim="400000"/>
            <a:tailEnd type="triangle"/>
          </a:ln>
        </p:spPr>
        <p:txBody>
          <a:bodyPr lIns="50800" tIns="50800" rIns="50800" bIns="50800" anchor="ctr"/>
          <a:lstStyle/>
          <a:p>
            <a:endParaRPr lang="es-ES_tradnl"/>
          </a:p>
        </p:txBody>
      </p:sp>
      <p:sp>
        <p:nvSpPr>
          <p:cNvPr id="11" name="Line">
            <a:extLst>
              <a:ext uri="{FF2B5EF4-FFF2-40B4-BE49-F238E27FC236}">
                <a16:creationId xmlns:a16="http://schemas.microsoft.com/office/drawing/2014/main" id="{7C6EDD57-E1DE-58FE-68F6-E287A617F580}"/>
              </a:ext>
            </a:extLst>
          </p:cNvPr>
          <p:cNvSpPr/>
          <p:nvPr/>
        </p:nvSpPr>
        <p:spPr>
          <a:xfrm>
            <a:off x="15437851" y="7512306"/>
            <a:ext cx="1909193" cy="1392652"/>
          </a:xfrm>
          <a:prstGeom prst="line">
            <a:avLst/>
          </a:prstGeom>
          <a:ln w="127000">
            <a:solidFill>
              <a:srgbClr val="000000"/>
            </a:solidFill>
            <a:miter lim="400000"/>
            <a:tailEnd type="triangle"/>
          </a:ln>
        </p:spPr>
        <p:txBody>
          <a:bodyPr lIns="50800" tIns="50800" rIns="50800" bIns="50800" anchor="ctr"/>
          <a:lstStyle/>
          <a:p>
            <a:endParaRPr lang="es-ES_tradnl"/>
          </a:p>
        </p:txBody>
      </p:sp>
      <p:sp>
        <p:nvSpPr>
          <p:cNvPr id="12" name="Line">
            <a:extLst>
              <a:ext uri="{FF2B5EF4-FFF2-40B4-BE49-F238E27FC236}">
                <a16:creationId xmlns:a16="http://schemas.microsoft.com/office/drawing/2014/main" id="{A4050F1D-320B-957B-AF10-980D36392B8A}"/>
              </a:ext>
            </a:extLst>
          </p:cNvPr>
          <p:cNvSpPr/>
          <p:nvPr/>
        </p:nvSpPr>
        <p:spPr>
          <a:xfrm flipH="1">
            <a:off x="12091401" y="7513910"/>
            <a:ext cx="2089102" cy="1379217"/>
          </a:xfrm>
          <a:prstGeom prst="line">
            <a:avLst/>
          </a:prstGeom>
          <a:ln w="127000">
            <a:solidFill>
              <a:schemeClr val="accent5"/>
            </a:solidFill>
            <a:miter lim="400000"/>
            <a:tailEnd type="triangle"/>
          </a:ln>
        </p:spPr>
        <p:txBody>
          <a:bodyPr lIns="50800" tIns="50800" rIns="50800" bIns="50800" anchor="ctr"/>
          <a:lstStyle/>
          <a:p>
            <a:endParaRPr lang="es-ES_tradnl"/>
          </a:p>
        </p:txBody>
      </p:sp>
      <p:sp>
        <p:nvSpPr>
          <p:cNvPr id="13" name="Hoja, Nodo final">
            <a:extLst>
              <a:ext uri="{FF2B5EF4-FFF2-40B4-BE49-F238E27FC236}">
                <a16:creationId xmlns:a16="http://schemas.microsoft.com/office/drawing/2014/main" id="{3FF2FA81-1BF6-88DC-E403-FDF88B0996C5}"/>
              </a:ext>
            </a:extLst>
          </p:cNvPr>
          <p:cNvSpPr txBox="1"/>
          <p:nvPr/>
        </p:nvSpPr>
        <p:spPr>
          <a:xfrm>
            <a:off x="3388667" y="7495480"/>
            <a:ext cx="4984257" cy="656590"/>
          </a:xfrm>
          <a:prstGeom prst="rect">
            <a:avLst/>
          </a:prstGeom>
          <a:solidFill>
            <a:schemeClr val="accent4">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Hoja, Nodo final</a:t>
            </a:r>
          </a:p>
        </p:txBody>
      </p:sp>
      <p:sp>
        <p:nvSpPr>
          <p:cNvPr id="14" name="Leaf, Terminal node">
            <a:extLst>
              <a:ext uri="{FF2B5EF4-FFF2-40B4-BE49-F238E27FC236}">
                <a16:creationId xmlns:a16="http://schemas.microsoft.com/office/drawing/2014/main" id="{A2F10888-8A80-8A09-B886-4A73448771E5}"/>
              </a:ext>
            </a:extLst>
          </p:cNvPr>
          <p:cNvSpPr txBox="1"/>
          <p:nvPr/>
        </p:nvSpPr>
        <p:spPr>
          <a:xfrm>
            <a:off x="3388667" y="8275040"/>
            <a:ext cx="4984257" cy="656590"/>
          </a:xfrm>
          <a:prstGeom prst="rect">
            <a:avLst/>
          </a:prstGeom>
          <a:solidFill>
            <a:schemeClr val="accent4">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a:solidFill>
                  <a:schemeClr val="tx1">
                    <a:lumMod val="75000"/>
                    <a:lumOff val="25000"/>
                  </a:schemeClr>
                </a:solidFill>
                <a:latin typeface="Graphik Compact" pitchFamily="2" charset="0"/>
              </a:rPr>
              <a:t>Leaf, Terminal node</a:t>
            </a:r>
          </a:p>
        </p:txBody>
      </p:sp>
      <p:sp>
        <p:nvSpPr>
          <p:cNvPr id="15" name="Rama, Nodo interno">
            <a:extLst>
              <a:ext uri="{FF2B5EF4-FFF2-40B4-BE49-F238E27FC236}">
                <a16:creationId xmlns:a16="http://schemas.microsoft.com/office/drawing/2014/main" id="{3C4433EF-DA0F-C82A-4CB1-8805D4D203F7}"/>
              </a:ext>
            </a:extLst>
          </p:cNvPr>
          <p:cNvSpPr txBox="1"/>
          <p:nvPr/>
        </p:nvSpPr>
        <p:spPr>
          <a:xfrm>
            <a:off x="17468733" y="6351220"/>
            <a:ext cx="4984257" cy="656590"/>
          </a:xfrm>
          <a:prstGeom prst="rect">
            <a:avLst/>
          </a:prstGeom>
          <a:solidFill>
            <a:schemeClr val="accent4">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Rama, Nodo interno</a:t>
            </a:r>
          </a:p>
        </p:txBody>
      </p:sp>
      <p:sp>
        <p:nvSpPr>
          <p:cNvPr id="16" name="Branch, Internal Nodo">
            <a:extLst>
              <a:ext uri="{FF2B5EF4-FFF2-40B4-BE49-F238E27FC236}">
                <a16:creationId xmlns:a16="http://schemas.microsoft.com/office/drawing/2014/main" id="{0903E3C2-469C-00C6-132A-5A8D2DCBBE24}"/>
              </a:ext>
            </a:extLst>
          </p:cNvPr>
          <p:cNvSpPr txBox="1"/>
          <p:nvPr/>
        </p:nvSpPr>
        <p:spPr>
          <a:xfrm>
            <a:off x="17468733" y="7143485"/>
            <a:ext cx="4984257" cy="656590"/>
          </a:xfrm>
          <a:prstGeom prst="rect">
            <a:avLst/>
          </a:prstGeom>
          <a:solidFill>
            <a:schemeClr val="accent4">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Branch, </a:t>
            </a:r>
            <a:r>
              <a:rPr lang="es-ES_tradnl" b="1" dirty="0" err="1">
                <a:solidFill>
                  <a:schemeClr val="tx1">
                    <a:lumMod val="75000"/>
                    <a:lumOff val="25000"/>
                  </a:schemeClr>
                </a:solidFill>
                <a:latin typeface="Graphik Compact" pitchFamily="2" charset="0"/>
              </a:rPr>
              <a:t>Internal</a:t>
            </a:r>
            <a:r>
              <a:rPr lang="es-ES_tradnl" b="1" dirty="0">
                <a:solidFill>
                  <a:schemeClr val="tx1">
                    <a:lumMod val="75000"/>
                    <a:lumOff val="25000"/>
                  </a:schemeClr>
                </a:solidFill>
                <a:latin typeface="Graphik Compact" pitchFamily="2" charset="0"/>
              </a:rPr>
              <a:t> Nodo</a:t>
            </a:r>
          </a:p>
        </p:txBody>
      </p:sp>
      <p:sp>
        <p:nvSpPr>
          <p:cNvPr id="17" name="R1 = {X | Years &lt; 4.5}">
            <a:extLst>
              <a:ext uri="{FF2B5EF4-FFF2-40B4-BE49-F238E27FC236}">
                <a16:creationId xmlns:a16="http://schemas.microsoft.com/office/drawing/2014/main" id="{7F84F0E7-43B1-07DA-E0B6-205779C0A46B}"/>
              </a:ext>
            </a:extLst>
          </p:cNvPr>
          <p:cNvSpPr txBox="1"/>
          <p:nvPr/>
        </p:nvSpPr>
        <p:spPr>
          <a:xfrm>
            <a:off x="4707998" y="8964144"/>
            <a:ext cx="2635708"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R1 = {X | Years &lt; 4.5}</a:t>
            </a:r>
          </a:p>
        </p:txBody>
      </p:sp>
      <p:sp>
        <p:nvSpPr>
          <p:cNvPr id="18" name="R2 = {X | Years &gt;= 4.5, Hits&lt;117.5}">
            <a:extLst>
              <a:ext uri="{FF2B5EF4-FFF2-40B4-BE49-F238E27FC236}">
                <a16:creationId xmlns:a16="http://schemas.microsoft.com/office/drawing/2014/main" id="{75476FBD-28FE-073D-3E73-CD5BF9FEC7C2}"/>
              </a:ext>
            </a:extLst>
          </p:cNvPr>
          <p:cNvSpPr txBox="1"/>
          <p:nvPr/>
        </p:nvSpPr>
        <p:spPr>
          <a:xfrm>
            <a:off x="9796606" y="9691660"/>
            <a:ext cx="4174110"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R2 = {X | Years &gt;= 4.5, Hits&lt;117.5}</a:t>
            </a:r>
          </a:p>
        </p:txBody>
      </p:sp>
      <p:sp>
        <p:nvSpPr>
          <p:cNvPr id="19" name="R3 = {X | Years &gt;= 4.5, Hits&gt;=117.5}">
            <a:extLst>
              <a:ext uri="{FF2B5EF4-FFF2-40B4-BE49-F238E27FC236}">
                <a16:creationId xmlns:a16="http://schemas.microsoft.com/office/drawing/2014/main" id="{1B4F7F70-A41A-F838-2B92-0156B41D1B3E}"/>
              </a:ext>
            </a:extLst>
          </p:cNvPr>
          <p:cNvSpPr txBox="1"/>
          <p:nvPr/>
        </p:nvSpPr>
        <p:spPr>
          <a:xfrm>
            <a:off x="15437851" y="9686615"/>
            <a:ext cx="4324351"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R3 = {X | Years &gt;= 4.5, Hits&gt;=117.5}</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2" name="Con un perceptrón o neurona o red de una sola capa, se toma un vector de variables:…"/>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lnSpcReduction="10000"/>
              </a:bodyPr>
              <a:lstStyle/>
              <a:p>
                <a:pPr algn="l" defTabSz="484886">
                  <a:lnSpc>
                    <a:spcPct val="100000"/>
                  </a:lnSpc>
                  <a:spcBef>
                    <a:spcPts val="2700"/>
                  </a:spcBef>
                  <a:tabLst/>
                  <a:defRPr sz="3818" spc="0"/>
                </a:pPr>
                <a:r>
                  <a:rPr lang="es-ES_tradnl" dirty="0"/>
                  <a:t>Con un perceptrón o neurona o red de una sola capa, se toma un vector de variables:</a:t>
                </a:r>
                <a:br>
                  <a:rPr lang="es-ES_tradnl" dirty="0"/>
                </a:br>
                <a:endParaRPr lang="es-ES_tradnl" dirty="0"/>
              </a:p>
              <a:p>
                <a:pPr defTabSz="484886">
                  <a:lnSpc>
                    <a:spcPct val="100000"/>
                  </a:lnSpc>
                  <a:spcBef>
                    <a:spcPts val="2700"/>
                  </a:spcBef>
                  <a:tabLst/>
                  <a:defRPr sz="3818" spc="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s-ES_tradnl" dirty="0"/>
              </a:p>
              <a:p>
                <a:pPr algn="l" defTabSz="484886">
                  <a:lnSpc>
                    <a:spcPct val="100000"/>
                  </a:lnSpc>
                  <a:spcBef>
                    <a:spcPts val="2700"/>
                  </a:spcBef>
                  <a:tabLst/>
                  <a:defRPr sz="3818" spc="0"/>
                </a:pPr>
                <a:r>
                  <a:rPr lang="es-ES_tradnl" dirty="0"/>
                  <a:t>Donde, una neurona entrenada, puede predecir un </a:t>
                </a:r>
                <a:r>
                  <a:rPr lang="es-ES_tradnl" b="1" dirty="0" err="1">
                    <a:solidFill>
                      <a:schemeClr val="accent6">
                        <a:lumMod val="75000"/>
                      </a:schemeClr>
                    </a:solidFill>
                  </a:rPr>
                  <a:t>label</a:t>
                </a:r>
                <a:r>
                  <a:rPr lang="es-ES_tradnl" dirty="0"/>
                  <a:t> o variable a predecir, </a:t>
                </a:r>
                <a:br>
                  <a:rPr lang="es-ES_tradnl" dirty="0"/>
                </a:br>
                <a:endParaRPr lang="es-ES_tradnl" dirty="0"/>
              </a:p>
              <a:p>
                <a:pPr algn="l" defTabSz="484886">
                  <a:lnSpc>
                    <a:spcPct val="100000"/>
                  </a:lnSpc>
                  <a:spcBef>
                    <a:spcPts val="2700"/>
                  </a:spcBef>
                  <a:tabLst/>
                  <a:defRPr sz="3818" spc="0"/>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lang="es-ES_tradnl" dirty="0"/>
              </a:p>
              <a:p>
                <a:pPr algn="l" defTabSz="484886">
                  <a:lnSpc>
                    <a:spcPct val="100000"/>
                  </a:lnSpc>
                  <a:spcBef>
                    <a:spcPts val="2700"/>
                  </a:spcBef>
                  <a:tabLst/>
                  <a:defRPr sz="3818" spc="0"/>
                </a:pPr>
                <a:r>
                  <a:rPr lang="es-ES_tradnl" dirty="0"/>
                  <a:t>Si usamos la </a:t>
                </a:r>
                <a:r>
                  <a:rPr lang="es-ES_tradnl" dirty="0">
                    <a:latin typeface="Graphik Compact Bold"/>
                    <a:ea typeface="Graphik Compact Bold"/>
                    <a:cs typeface="Graphik Compact Bold"/>
                    <a:sym typeface="Graphik Compact Bold"/>
                  </a:rPr>
                  <a:t>función de activación lineal</a:t>
                </a:r>
                <a:r>
                  <a:rPr lang="es-ES_tradnl" dirty="0"/>
                  <a:t>… podemos ver una regresión lineal</a:t>
                </a:r>
              </a:p>
              <a:p>
                <a:pPr algn="l" defTabSz="484886">
                  <a:lnSpc>
                    <a:spcPct val="100000"/>
                  </a:lnSpc>
                  <a:spcBef>
                    <a:spcPts val="2700"/>
                  </a:spcBef>
                  <a:tabLst/>
                  <a:defRPr sz="3818" spc="0"/>
                </a:pPr>
                <a:r>
                  <a:rPr lang="es-ES_tradnl" dirty="0"/>
                  <a:t>Si usamos la </a:t>
                </a:r>
                <a:r>
                  <a:rPr lang="es-ES_tradnl" dirty="0">
                    <a:latin typeface="Graphik Compact Bold"/>
                    <a:ea typeface="Graphik Compact Bold"/>
                    <a:cs typeface="Graphik Compact Bold"/>
                    <a:sym typeface="Graphik Compact Bold"/>
                  </a:rPr>
                  <a:t>función sigmoidea</a:t>
                </a:r>
                <a:r>
                  <a:rPr lang="es-ES_tradnl" dirty="0"/>
                  <a:t>… podemos ver una regresión logística. Al usar funciones de activación con salida continua, tenemos una métrica no solo de que clase es, sino un valor probabilístico de que tan seguro es la predicción.</a:t>
                </a:r>
              </a:p>
              <a:p>
                <a:pPr algn="l" defTabSz="484886">
                  <a:lnSpc>
                    <a:spcPct val="100000"/>
                  </a:lnSpc>
                  <a:spcBef>
                    <a:spcPts val="2700"/>
                  </a:spcBef>
                  <a:tabLst/>
                  <a:defRPr sz="3818" spc="0"/>
                </a:pPr>
                <a:r>
                  <a:rPr lang="es-ES_tradnl" dirty="0"/>
                  <a:t>Como podemos ver una neurona puede hacer clasificaciones o regresiones. Una neurona en un espacio n-dimensional pone un hiperplano para separar clases o realizar una regresión. </a:t>
                </a:r>
              </a:p>
            </p:txBody>
          </p:sp>
        </mc:Choice>
        <mc:Fallback xmlns="">
          <p:sp>
            <p:nvSpPr>
              <p:cNvPr id="352" name="Con un perceptrón o neurona o red de una sola capa, se toma un vector de variables:…"/>
              <p:cNvSpPr txBox="1">
                <a:spLocks noRot="1" noChangeAspect="1" noMove="1" noResize="1" noEditPoints="1" noAdjustHandles="1" noChangeArrowheads="1" noChangeShapeType="1" noTextEdit="1"/>
              </p:cNvSpPr>
              <p:nvPr/>
            </p:nvSpPr>
            <p:spPr>
              <a:xfrm>
                <a:off x="709744" y="3710394"/>
                <a:ext cx="22964512" cy="9532780"/>
              </a:xfrm>
              <a:prstGeom prst="rect">
                <a:avLst/>
              </a:prstGeom>
              <a:blipFill>
                <a:blip r:embed="rId2"/>
                <a:stretch>
                  <a:fillRect l="-1050" t="-159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s-ES_tradnl">
                    <a:noFill/>
                  </a:rPr>
                  <a:t> </a:t>
                </a:r>
              </a:p>
            </p:txBody>
          </p:sp>
        </mc:Fallback>
      </mc:AlternateContent>
      <p:sp>
        <p:nvSpPr>
          <p:cNvPr id="353"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sp>
        <p:nvSpPr>
          <p:cNvPr id="2" name="Footer Placeholder 4">
            <a:extLst>
              <a:ext uri="{FF2B5EF4-FFF2-40B4-BE49-F238E27FC236}">
                <a16:creationId xmlns:a16="http://schemas.microsoft.com/office/drawing/2014/main" id="{5324A916-C267-4AF1-18B9-FE094DA26FA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810B154-92B7-9A48-434E-BD17CE5C9A6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spTree>
    <p:extLst>
      <p:ext uri="{BB962C8B-B14F-4D97-AF65-F5344CB8AC3E}">
        <p14:creationId xmlns:p14="http://schemas.microsoft.com/office/powerpoint/2010/main" val="123350814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AND</a:t>
            </a:r>
            <a:r>
              <a:rPr lang="es-ES_tradnl" dirty="0"/>
              <a:t> (2 entradas)</a:t>
            </a:r>
          </a:p>
        </p:txBody>
      </p:sp>
      <p:sp>
        <p:nvSpPr>
          <p:cNvPr id="35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59"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60" name="neuronaAND.png" descr="neuronaAND.png"/>
          <p:cNvPicPr>
            <a:picLocks noChangeAspect="1"/>
          </p:cNvPicPr>
          <p:nvPr/>
        </p:nvPicPr>
        <p:blipFill>
          <a:blip r:embed="rId2"/>
          <a:stretch>
            <a:fillRect/>
          </a:stretch>
        </p:blipFill>
        <p:spPr>
          <a:xfrm>
            <a:off x="6373217" y="7289120"/>
            <a:ext cx="7615986" cy="3104727"/>
          </a:xfrm>
          <a:prstGeom prst="rect">
            <a:avLst/>
          </a:prstGeom>
          <a:ln w="12700">
            <a:miter lim="400000"/>
          </a:ln>
        </p:spPr>
      </p:pic>
      <p:pic>
        <p:nvPicPr>
          <p:cNvPr id="361" name="tranAND.png" descr="tranAND.png"/>
          <p:cNvPicPr>
            <a:picLocks noChangeAspect="1"/>
          </p:cNvPicPr>
          <p:nvPr/>
        </p:nvPicPr>
        <p:blipFill>
          <a:blip r:embed="rId3"/>
          <a:stretch>
            <a:fillRect/>
          </a:stretch>
        </p:blipFill>
        <p:spPr>
          <a:xfrm>
            <a:off x="15285031" y="5388607"/>
            <a:ext cx="6233630" cy="6176353"/>
          </a:xfrm>
          <a:prstGeom prst="rect">
            <a:avLst/>
          </a:prstGeom>
          <a:ln w="12700">
            <a:miter lim="400000"/>
          </a:ln>
        </p:spPr>
      </p:pic>
      <p:sp>
        <p:nvSpPr>
          <p:cNvPr id="2" name="Footer Placeholder 4">
            <a:extLst>
              <a:ext uri="{FF2B5EF4-FFF2-40B4-BE49-F238E27FC236}">
                <a16:creationId xmlns:a16="http://schemas.microsoft.com/office/drawing/2014/main" id="{27982BE9-9CB7-978D-B502-3E1E88DE0AE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43A3F8-F4B5-2294-D1C4-FFE8AB0156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p:spTree>
    <p:extLst>
      <p:ext uri="{BB962C8B-B14F-4D97-AF65-F5344CB8AC3E}">
        <p14:creationId xmlns:p14="http://schemas.microsoft.com/office/powerpoint/2010/main" val="25934082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OR</a:t>
            </a:r>
            <a:r>
              <a:rPr lang="es-ES_tradnl" dirty="0"/>
              <a:t> (2 entradas)</a:t>
            </a:r>
          </a:p>
        </p:txBody>
      </p:sp>
      <p:sp>
        <p:nvSpPr>
          <p:cNvPr id="364"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65"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66" name="neuronaOR.png" descr="neuronaOR.png"/>
          <p:cNvPicPr>
            <a:picLocks noChangeAspect="1"/>
          </p:cNvPicPr>
          <p:nvPr/>
        </p:nvPicPr>
        <p:blipFill>
          <a:blip r:embed="rId2"/>
          <a:stretch>
            <a:fillRect/>
          </a:stretch>
        </p:blipFill>
        <p:spPr>
          <a:xfrm>
            <a:off x="6373216" y="7289120"/>
            <a:ext cx="7615988" cy="3104727"/>
          </a:xfrm>
          <a:prstGeom prst="rect">
            <a:avLst/>
          </a:prstGeom>
          <a:ln w="12700">
            <a:miter lim="400000"/>
          </a:ln>
        </p:spPr>
      </p:pic>
      <p:pic>
        <p:nvPicPr>
          <p:cNvPr id="367" name="tranOR.png" descr="tranOR.png"/>
          <p:cNvPicPr>
            <a:picLocks noChangeAspect="1"/>
          </p:cNvPicPr>
          <p:nvPr/>
        </p:nvPicPr>
        <p:blipFill>
          <a:blip r:embed="rId3"/>
          <a:stretch>
            <a:fillRect/>
          </a:stretch>
        </p:blipFill>
        <p:spPr>
          <a:xfrm>
            <a:off x="15563160" y="5388607"/>
            <a:ext cx="6008386" cy="6176353"/>
          </a:xfrm>
          <a:prstGeom prst="rect">
            <a:avLst/>
          </a:prstGeom>
          <a:ln w="12700">
            <a:miter lim="400000"/>
          </a:ln>
        </p:spPr>
      </p:pic>
      <p:sp>
        <p:nvSpPr>
          <p:cNvPr id="2" name="Footer Placeholder 4">
            <a:extLst>
              <a:ext uri="{FF2B5EF4-FFF2-40B4-BE49-F238E27FC236}">
                <a16:creationId xmlns:a16="http://schemas.microsoft.com/office/drawing/2014/main" id="{F159B28A-A34B-1789-24F1-B207EE51157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D544B50-2879-0070-FF7D-16D3FFD877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Tree>
    <p:extLst>
      <p:ext uri="{BB962C8B-B14F-4D97-AF65-F5344CB8AC3E}">
        <p14:creationId xmlns:p14="http://schemas.microsoft.com/office/powerpoint/2010/main" val="365296261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XOR</a:t>
            </a:r>
            <a:r>
              <a:rPr lang="es-ES_tradnl" dirty="0"/>
              <a:t> (2 entradas)</a:t>
            </a:r>
          </a:p>
        </p:txBody>
      </p:sp>
      <p:sp>
        <p:nvSpPr>
          <p:cNvPr id="37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71"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72" name="tranXOR.png" descr="tranXOR.png"/>
          <p:cNvPicPr>
            <a:picLocks noChangeAspect="1"/>
          </p:cNvPicPr>
          <p:nvPr/>
        </p:nvPicPr>
        <p:blipFill>
          <a:blip r:embed="rId2"/>
          <a:stretch>
            <a:fillRect/>
          </a:stretch>
        </p:blipFill>
        <p:spPr>
          <a:xfrm>
            <a:off x="10399599" y="5617013"/>
            <a:ext cx="6399642" cy="6578546"/>
          </a:xfrm>
          <a:prstGeom prst="rect">
            <a:avLst/>
          </a:prstGeom>
          <a:ln w="12700">
            <a:miter lim="400000"/>
          </a:ln>
        </p:spPr>
      </p:pic>
      <p:sp>
        <p:nvSpPr>
          <p:cNvPr id="2" name="Footer Placeholder 4">
            <a:extLst>
              <a:ext uri="{FF2B5EF4-FFF2-40B4-BE49-F238E27FC236}">
                <a16:creationId xmlns:a16="http://schemas.microsoft.com/office/drawing/2014/main" id="{AA927C4C-0837-9641-F7C5-2CCEB49C4EA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57C54C2-A961-AC74-B522-B5ADFB1D5AD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p:spTree>
    <p:extLst>
      <p:ext uri="{BB962C8B-B14F-4D97-AF65-F5344CB8AC3E}">
        <p14:creationId xmlns:p14="http://schemas.microsoft.com/office/powerpoint/2010/main" val="275401201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des Feed-foRward"/>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dirty="0">
                <a:solidFill>
                  <a:schemeClr val="tx1"/>
                </a:solidFill>
              </a:rPr>
              <a:t>Redes Feed-</a:t>
            </a:r>
            <a:r>
              <a:rPr dirty="0" err="1">
                <a:solidFill>
                  <a:schemeClr val="tx1"/>
                </a:solidFill>
              </a:rPr>
              <a:t>foRward</a:t>
            </a:r>
            <a:endParaRPr dirty="0">
              <a:solidFill>
                <a:schemeClr val="tx1"/>
              </a:solidFill>
            </a:endParaRPr>
          </a:p>
        </p:txBody>
      </p:sp>
    </p:spTree>
    <p:extLst>
      <p:ext uri="{BB962C8B-B14F-4D97-AF65-F5344CB8AC3E}">
        <p14:creationId xmlns:p14="http://schemas.microsoft.com/office/powerpoint/2010/main" val="86067476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Redes Feed-foRward"/>
          <p:cNvSpPr txBox="1">
            <a:spLocks noGrp="1"/>
          </p:cNvSpPr>
          <p:nvPr>
            <p:ph type="title"/>
          </p:nvPr>
        </p:nvSpPr>
        <p:spPr>
          <a:xfrm>
            <a:off x="1295400" y="1622629"/>
            <a:ext cx="21869400" cy="1778386"/>
          </a:xfrm>
          <a:prstGeom prst="rect">
            <a:avLst/>
          </a:prstGeom>
        </p:spPr>
        <p:txBody>
          <a:bodyPr/>
          <a:lstStyle/>
          <a:p>
            <a:r>
              <a:rPr lang="es-ES_tradnl"/>
              <a:t>Redes Feed-foRward</a:t>
            </a:r>
          </a:p>
        </p:txBody>
      </p:sp>
      <p:sp>
        <p:nvSpPr>
          <p:cNvPr id="377" name="La forma de tener fronteras de decisión mas complejas que la lineales o regresiones mas complejas que la lineal, una forma de resolverlo es armando una red formadas por neuronas en capas, en donde cada capa se conecta con la siguiente pero nunca hay ret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La forma de tener fronteras de decisión más complejas que la lineales o regresiones más complejas que la lineal, una forma de resolverlo es armando una red formada por neuronas en capas, en donde cada capa se conecta con la siguiente pero nunca hay retroalimentación.</a:t>
            </a:r>
          </a:p>
          <a:p>
            <a:pPr>
              <a:defRPr sz="4600">
                <a:latin typeface="Graphik Compact Regular"/>
                <a:ea typeface="Graphik Compact Regular"/>
                <a:cs typeface="Graphik Compact Regular"/>
                <a:sym typeface="Graphik Compact Regular"/>
              </a:defRPr>
            </a:pPr>
            <a:r>
              <a:rPr lang="es-ES_tradnl" dirty="0"/>
              <a:t>Además, este tipo de redes, también llamadas redes densas, una neurona de una capa se conecta con todas las neuronas de la siguiente capa.</a:t>
            </a:r>
          </a:p>
        </p:txBody>
      </p:sp>
      <p:sp>
        <p:nvSpPr>
          <p:cNvPr id="2" name="Footer Placeholder 4">
            <a:extLst>
              <a:ext uri="{FF2B5EF4-FFF2-40B4-BE49-F238E27FC236}">
                <a16:creationId xmlns:a16="http://schemas.microsoft.com/office/drawing/2014/main" id="{B55C04B8-0513-B6A7-0288-55FAEC18F47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1FADDB5-CFA2-9FDB-8641-F1DDD9B65E1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spTree>
    <p:extLst>
      <p:ext uri="{BB962C8B-B14F-4D97-AF65-F5344CB8AC3E}">
        <p14:creationId xmlns:p14="http://schemas.microsoft.com/office/powerpoint/2010/main" val="235548369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Redes Feed-foRward"/>
          <p:cNvSpPr txBox="1">
            <a:spLocks noGrp="1"/>
          </p:cNvSpPr>
          <p:nvPr>
            <p:ph type="title"/>
          </p:nvPr>
        </p:nvSpPr>
        <p:spPr>
          <a:xfrm>
            <a:off x="1295400" y="1622629"/>
            <a:ext cx="21869400" cy="1778386"/>
          </a:xfrm>
          <a:prstGeom prst="rect">
            <a:avLst/>
          </a:prstGeom>
        </p:spPr>
        <p:txBody>
          <a:bodyPr/>
          <a:lstStyle/>
          <a:p>
            <a:r>
              <a:t>Redes Feed-foRward</a:t>
            </a:r>
          </a:p>
        </p:txBody>
      </p:sp>
      <p:pic>
        <p:nvPicPr>
          <p:cNvPr id="380" name="neuron4capas.png" descr="neuron4capas.png"/>
          <p:cNvPicPr>
            <a:picLocks noChangeAspect="1"/>
          </p:cNvPicPr>
          <p:nvPr/>
        </p:nvPicPr>
        <p:blipFill>
          <a:blip r:embed="rId2"/>
          <a:stretch>
            <a:fillRect/>
          </a:stretch>
        </p:blipFill>
        <p:spPr>
          <a:xfrm>
            <a:off x="7246371" y="3476242"/>
            <a:ext cx="9891258" cy="9934363"/>
          </a:xfrm>
          <a:prstGeom prst="rect">
            <a:avLst/>
          </a:prstGeom>
          <a:ln w="12700">
            <a:miter lim="400000"/>
          </a:ln>
        </p:spPr>
      </p:pic>
      <p:sp>
        <p:nvSpPr>
          <p:cNvPr id="2" name="Footer Placeholder 4">
            <a:extLst>
              <a:ext uri="{FF2B5EF4-FFF2-40B4-BE49-F238E27FC236}">
                <a16:creationId xmlns:a16="http://schemas.microsoft.com/office/drawing/2014/main" id="{82189104-CCBC-168E-5747-397D22ED59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97A22CC-9D5E-2489-15A9-EB8D9ADC2AE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46</a:t>
            </a:fld>
            <a:endParaRPr lang="en-US" sz="2800" dirty="0"/>
          </a:p>
        </p:txBody>
      </p:sp>
    </p:spTree>
    <p:extLst>
      <p:ext uri="{BB962C8B-B14F-4D97-AF65-F5344CB8AC3E}">
        <p14:creationId xmlns:p14="http://schemas.microsoft.com/office/powerpoint/2010/main" val="66484452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Redes Feed-foRward"/>
          <p:cNvSpPr txBox="1">
            <a:spLocks noGrp="1"/>
          </p:cNvSpPr>
          <p:nvPr>
            <p:ph type="title"/>
          </p:nvPr>
        </p:nvSpPr>
        <p:spPr>
          <a:xfrm>
            <a:off x="1295400" y="1622629"/>
            <a:ext cx="21869400" cy="1778386"/>
          </a:xfrm>
          <a:prstGeom prst="rect">
            <a:avLst/>
          </a:prstGeom>
        </p:spPr>
        <p:txBody>
          <a:bodyPr/>
          <a:lstStyle/>
          <a:p>
            <a:r>
              <a:rPr lang="es-ES_tradnl"/>
              <a:t>Redes Feed-foRward</a:t>
            </a:r>
          </a:p>
        </p:txBody>
      </p:sp>
      <p:sp>
        <p:nvSpPr>
          <p:cNvPr id="383" name="Este tipo de redes, la capa intermedia transforma el espacio de entrada en diferentes espacios generalmente no lineal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Este tipo de redes, la capa intermedia transforma el espacio de entrada en diferentes espacios generalmente no lineales. </a:t>
            </a:r>
          </a:p>
          <a:p>
            <a:pPr>
              <a:defRPr sz="4600">
                <a:latin typeface="Graphik Compact Regular"/>
                <a:ea typeface="Graphik Compact Regular"/>
                <a:cs typeface="Graphik Compact Regular"/>
                <a:sym typeface="Graphik Compact Regular"/>
              </a:defRPr>
            </a:pPr>
            <a:r>
              <a:rPr lang="es-ES_tradnl" dirty="0"/>
              <a:t>Si todas las neuronas tienen función de activación lineal, la red colapsa a una sola neurona, por lo que una red </a:t>
            </a:r>
            <a:r>
              <a:rPr lang="es-ES_tradnl" dirty="0" err="1"/>
              <a:t>feed</a:t>
            </a:r>
            <a:r>
              <a:rPr lang="es-ES_tradnl" dirty="0"/>
              <a:t>-forward se justifica en casos no lineales.</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BE789FFB-53AB-E19C-7520-88A90E4A27F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F46024B-E5CA-B530-E084-E4CB85B0A85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47</a:t>
            </a:fld>
            <a:endParaRPr lang="en-US" sz="2800" dirty="0"/>
          </a:p>
        </p:txBody>
      </p:sp>
    </p:spTree>
    <p:extLst>
      <p:ext uri="{BB962C8B-B14F-4D97-AF65-F5344CB8AC3E}">
        <p14:creationId xmlns:p14="http://schemas.microsoft.com/office/powerpoint/2010/main" val="150767719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Redes Feed-foRward"/>
          <p:cNvSpPr txBox="1">
            <a:spLocks noGrp="1"/>
          </p:cNvSpPr>
          <p:nvPr>
            <p:ph type="title"/>
          </p:nvPr>
        </p:nvSpPr>
        <p:spPr>
          <a:xfrm>
            <a:off x="1295400" y="1622629"/>
            <a:ext cx="21869400" cy="1778386"/>
          </a:xfrm>
          <a:prstGeom prst="rect">
            <a:avLst/>
          </a:prstGeom>
        </p:spPr>
        <p:txBody>
          <a:bodyPr/>
          <a:lstStyle/>
          <a:p>
            <a:r>
              <a:rPr lang="es-ES_tradnl"/>
              <a:t>Redes Feed-foRward</a:t>
            </a:r>
          </a:p>
        </p:txBody>
      </p:sp>
      <mc:AlternateContent xmlns:mc="http://schemas.openxmlformats.org/markup-compatibility/2006" xmlns:a14="http://schemas.microsoft.com/office/drawing/2010/main">
        <mc:Choice Requires="a14">
          <p:sp>
            <p:nvSpPr>
              <p:cNvPr id="386" name="Cada neurona de la capa intermedia tiene la misma función de activación y su salida 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Cada neurona de la capa intermedia tiene la misma función de activación y su salida es:</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𝐴</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𝑔</m:t>
                      </m:r>
                      <m:d>
                        <m:d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𝑘𝑖</m:t>
                                  </m:r>
                                </m:sub>
                              </m:sSub>
                            </m:e>
                          </m:nary>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e>
                      </m:d>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Esta transformación producida por la capa intermedia, luego ingresan como entrada a la capa final:</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𝐾</m:t>
                              </m:r>
                            </m:sup>
                            <m:e>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𝐴</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𝜔</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e>
                          </m:nary>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lang="en-US" sz="4400" i="1" spc="-26">
                              <a:latin typeface="Cambria Math" panose="02040503050406030204" pitchFamily="18" charset="0"/>
                              <a:ea typeface="Cambria Math" panose="02040503050406030204" pitchFamily="18" charset="0"/>
                              <a:sym typeface="Graphik Compact Regular"/>
                            </a:rPr>
                            <m:t>𝛽</m:t>
                          </m:r>
                        </m:e>
                      </m:d>
                    </m:oMath>
                  </m:oMathPara>
                </a14:m>
                <a:endParaRPr lang="es-ES_tradnl" dirty="0"/>
              </a:p>
            </p:txBody>
          </p:sp>
        </mc:Choice>
        <mc:Fallback xmlns="">
          <p:sp>
            <p:nvSpPr>
              <p:cNvPr id="386" name="Cada neurona de la capa intermedia tiene la misma función de activación y su salida 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8109" b="-3329"/>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F988FEC5-53BD-2197-A893-446B562EF91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EBE847-D8EC-D169-AAD7-F425FFA517E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48</a:t>
            </a:fld>
            <a:endParaRPr lang="en-US" sz="2800" dirty="0"/>
          </a:p>
        </p:txBody>
      </p:sp>
    </p:spTree>
    <p:extLst>
      <p:ext uri="{BB962C8B-B14F-4D97-AF65-F5344CB8AC3E}">
        <p14:creationId xmlns:p14="http://schemas.microsoft.com/office/powerpoint/2010/main" val="152953488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Breve introducción de entrenamiento de redes</a:t>
            </a:r>
          </a:p>
        </p:txBody>
      </p:sp>
    </p:spTree>
    <p:extLst>
      <p:ext uri="{BB962C8B-B14F-4D97-AF65-F5344CB8AC3E}">
        <p14:creationId xmlns:p14="http://schemas.microsoft.com/office/powerpoint/2010/main" val="42319420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p:sp>
        <p:nvSpPr>
          <p:cNvPr id="224" name="Recursive binary splitting"/>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a:latin typeface="Graphik Compact Bold"/>
                <a:ea typeface="Graphik Compact Bold"/>
                <a:cs typeface="Graphik Compact Bold"/>
                <a:sym typeface="Graphik Compact Bold"/>
              </a:rPr>
              <a:t>Recursive binary splitting</a:t>
            </a:r>
          </a:p>
          <a:p>
            <a:pPr>
              <a:defRPr sz="4600">
                <a:latin typeface="Graphik Compact Regular"/>
                <a:ea typeface="Graphik Compact Regular"/>
                <a:cs typeface="Graphik Compact Regular"/>
                <a:sym typeface="Graphik Compact Regular"/>
              </a:defRPr>
            </a:pPr>
            <a:r>
              <a:rPr lang="es-ES_tradnl"/>
              <a:t> </a:t>
            </a:r>
          </a:p>
        </p:txBody>
      </p:sp>
      <p:pic>
        <p:nvPicPr>
          <p:cNvPr id="225" name="rect23432dsddllldd1.png" descr="rect23432dsddllldd1.png"/>
          <p:cNvPicPr>
            <a:picLocks noChangeAspect="1"/>
          </p:cNvPicPr>
          <p:nvPr/>
        </p:nvPicPr>
        <p:blipFill>
          <a:blip r:embed="rId2"/>
          <a:stretch>
            <a:fillRect/>
          </a:stretch>
        </p:blipFill>
        <p:spPr>
          <a:xfrm>
            <a:off x="1889830" y="5420777"/>
            <a:ext cx="20680540" cy="7261775"/>
          </a:xfrm>
          <a:prstGeom prst="rect">
            <a:avLst/>
          </a:prstGeom>
          <a:ln w="12700">
            <a:miter lim="400000"/>
          </a:ln>
        </p:spPr>
      </p:pic>
      <p:sp>
        <p:nvSpPr>
          <p:cNvPr id="2" name="Footer Placeholder 4">
            <a:extLst>
              <a:ext uri="{FF2B5EF4-FFF2-40B4-BE49-F238E27FC236}">
                <a16:creationId xmlns:a16="http://schemas.microsoft.com/office/drawing/2014/main" id="{E6C00454-672E-B0A5-55E8-AD6616F9A46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0A4A49B-E594-C77D-C788-9190208BACD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2F77E-8A01-788F-4AFD-1A6F99C4046A}"/>
                  </a:ext>
                </a:extLst>
              </p:cNvPr>
              <p:cNvSpPr txBox="1"/>
              <p:nvPr/>
            </p:nvSpPr>
            <p:spPr>
              <a:xfrm>
                <a:off x="8097542" y="3449817"/>
                <a:ext cx="7051127" cy="1815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𝑅𝑆𝑆</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𝐽</m:t>
                          </m:r>
                        </m:sup>
                        <m:e>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sub>
                              </m:sSub>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𝑗</m:t>
                                              </m:r>
                                            </m:sub>
                                          </m:sSub>
                                        </m:sub>
                                      </m:sSub>
                                    </m:e>
                                  </m:d>
                                </m:e>
                                <m:sup>
                                  <m:r>
                                    <a:rPr lang="en-US" b="0" i="1" smtClean="0">
                                      <a:latin typeface="Cambria Math" panose="02040503050406030204" pitchFamily="18" charset="0"/>
                                    </a:rPr>
                                    <m:t>2</m:t>
                                  </m:r>
                                </m:sup>
                              </m:sSup>
                            </m:e>
                          </m:nary>
                        </m:e>
                      </m:nary>
                    </m:oMath>
                  </m:oMathPara>
                </a14:m>
                <a:endParaRPr lang="es-ES_tradnl" dirty="0"/>
              </a:p>
            </p:txBody>
          </p:sp>
        </mc:Choice>
        <mc:Fallback xmlns="">
          <p:sp>
            <p:nvSpPr>
              <p:cNvPr id="5" name="TextBox 4">
                <a:extLst>
                  <a:ext uri="{FF2B5EF4-FFF2-40B4-BE49-F238E27FC236}">
                    <a16:creationId xmlns:a16="http://schemas.microsoft.com/office/drawing/2014/main" id="{2DA2F77E-8A01-788F-4AFD-1A6F99C4046A}"/>
                  </a:ext>
                </a:extLst>
              </p:cNvPr>
              <p:cNvSpPr txBox="1">
                <a:spLocks noRot="1" noChangeAspect="1" noMove="1" noResize="1" noEditPoints="1" noAdjustHandles="1" noChangeArrowheads="1" noChangeShapeType="1" noTextEdit="1"/>
              </p:cNvSpPr>
              <p:nvPr/>
            </p:nvSpPr>
            <p:spPr>
              <a:xfrm>
                <a:off x="8097542" y="3449817"/>
                <a:ext cx="7051127" cy="1815305"/>
              </a:xfrm>
              <a:prstGeom prst="rect">
                <a:avLst/>
              </a:prstGeom>
              <a:blipFill>
                <a:blip r:embed="rId3"/>
                <a:stretch>
                  <a:fillRect l="-3237" t="-140278" b="-188194"/>
                </a:stretch>
              </a:blipFill>
              <a:ln w="12700" cap="flat">
                <a:noFill/>
                <a:miter lim="400000"/>
              </a:ln>
              <a:effectLst/>
            </p:spPr>
            <p:txBody>
              <a:bodyPr/>
              <a:lstStyle/>
              <a:p>
                <a:r>
                  <a:rPr lang="es-ES_tradnl">
                    <a:noFill/>
                  </a:rPr>
                  <a:t> </a:t>
                </a:r>
              </a:p>
            </p:txBody>
          </p:sp>
        </mc:Fallback>
      </mc:AlternateContent>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entrenamiento de redes es algo complejo, y lo verán en más detalles en otra asignatura. Entrenar una red neuronal, es ajustar los pesos sinápticos para que los resultados coincidan con los valores a predecir del set de entrenamiento. Es decir, las redes neuronales </a:t>
                </a:r>
                <a:r>
                  <a:rPr lang="es-ES_tradnl" dirty="0" err="1"/>
                  <a:t>feed</a:t>
                </a:r>
                <a:r>
                  <a:rPr lang="es-ES_tradnl" dirty="0"/>
                  <a:t>-forward es de </a:t>
                </a:r>
                <a:r>
                  <a:rPr lang="es-ES_tradnl" dirty="0">
                    <a:latin typeface="Graphik Compact Bold"/>
                    <a:ea typeface="Graphik Compact Bold"/>
                    <a:cs typeface="Graphik Compact Bold"/>
                    <a:sym typeface="Graphik Compact Bold"/>
                  </a:rPr>
                  <a:t>aprendizaje supervisado</a:t>
                </a:r>
                <a:r>
                  <a:rPr lang="es-ES_tradnl" dirty="0"/>
                  <a:t>. </a:t>
                </a:r>
              </a:p>
              <a:p>
                <a:pPr>
                  <a:defRPr sz="4600">
                    <a:latin typeface="Graphik Compact Regular"/>
                    <a:ea typeface="Graphik Compact Regular"/>
                    <a:cs typeface="Graphik Compact Regular"/>
                    <a:sym typeface="Graphik Compact Regular"/>
                  </a:defRPr>
                </a:pPr>
                <a:r>
                  <a:rPr lang="es-ES_tradnl" dirty="0"/>
                  <a:t>Para entrenar nuestro modelo, como vimos otros, es minimizar una función de perdida que sea acotada, de tal forma que podemos llegar, mediante alguna técnica de optimización al valor mínimo. </a:t>
                </a:r>
              </a:p>
              <a:p>
                <a:pPr>
                  <a:defRPr sz="4600">
                    <a:latin typeface="Graphik Compact Regular"/>
                    <a:ea typeface="Graphik Compact Regular"/>
                    <a:cs typeface="Graphik Compact Regular"/>
                    <a:sym typeface="Graphik Compact Regular"/>
                  </a:defRPr>
                </a:pPr>
                <a:r>
                  <a:rPr lang="es-ES_tradnl" dirty="0"/>
                  <a:t>Para este caso, veamos en un caso de regresión, el error cuadrático medio:</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m:t>
                              </m:r>
                              <m:r>
                                <m:rPr>
                                  <m:sty m:val="p"/>
                                </m:rPr>
                                <a:rPr lang="en-US" b="0" i="0" smtClean="0">
                                  <a:latin typeface="Cambria Math" panose="02040503050406030204" pitchFamily="18" charset="0"/>
                                </a:rPr>
                                <m:t>nimizar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lim>
                          </m:limLow>
                        </m:fName>
                        <m:e>
                          <m:f>
                            <m:fPr>
                              <m:ctrlPr>
                                <a:rPr lang="es-ES_tradnl"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sup>
                                  <m:r>
                                    <a:rPr lang="en-US" b="0" i="1" smtClean="0">
                                      <a:latin typeface="Cambria Math" panose="02040503050406030204" pitchFamily="18" charset="0"/>
                                    </a:rPr>
                                    <m:t>2</m:t>
                                  </m:r>
                                </m:sup>
                              </m:sSup>
                            </m:e>
                          </m:nary>
                        </m:e>
                      </m:func>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116" b="-2556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50</a:t>
            </a:fld>
            <a:endParaRPr lang="en-US" sz="2800" dirty="0"/>
          </a:p>
        </p:txBody>
      </p:sp>
    </p:spTree>
    <p:extLst>
      <p:ext uri="{BB962C8B-B14F-4D97-AF65-F5344CB8AC3E}">
        <p14:creationId xmlns:p14="http://schemas.microsoft.com/office/powerpoint/2010/main" val="173635682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p:sp>
        <p:nvSpPr>
          <p:cNvPr id="397" name="Para ahora vamos a basarnos en esta red:…"/>
          <p:cNvSpPr txBox="1">
            <a:spLocks noGrp="1"/>
          </p:cNvSpPr>
          <p:nvPr>
            <p:ph type="body" idx="1"/>
          </p:nvPr>
        </p:nvSpPr>
        <p:spPr>
          <a:xfrm>
            <a:off x="1295400" y="3710394"/>
            <a:ext cx="21869400" cy="9532780"/>
          </a:xfrm>
          <a:prstGeom prst="rect">
            <a:avLst/>
          </a:prstGeom>
        </p:spPr>
        <p:txBody>
          <a:bodyPr>
            <a:normAutofit lnSpcReduction="10000"/>
          </a:bodyPr>
          <a:lstStyle/>
          <a:p>
            <a:pPr>
              <a:defRPr sz="4600">
                <a:latin typeface="Graphik Compact Regular"/>
                <a:ea typeface="Graphik Compact Regular"/>
                <a:cs typeface="Graphik Compact Regular"/>
                <a:sym typeface="Graphik Compact Regular"/>
              </a:defRPr>
            </a:pPr>
            <a:r>
              <a:rPr lang="es-ES_tradnl" dirty="0"/>
              <a:t>Para ahora vamos a basarnos en esta red:</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La función de activación </a:t>
            </a:r>
            <a:r>
              <a:rPr lang="es-ES_tradnl" dirty="0">
                <a:latin typeface="Graphik Compact Bold"/>
                <a:ea typeface="Graphik Compact Bold"/>
                <a:cs typeface="Graphik Compact Bold"/>
                <a:sym typeface="Graphik Compact Bold"/>
              </a:rPr>
              <a:t>g</a:t>
            </a:r>
            <a:r>
              <a:rPr lang="es-ES_tradnl" dirty="0"/>
              <a:t> de la capa oculta es genérica, pero la de salida es lineal.</a:t>
            </a:r>
          </a:p>
        </p:txBody>
      </p:sp>
      <p:pic>
        <p:nvPicPr>
          <p:cNvPr id="398" name="neuron4capas.png" descr="neuron4capas.png"/>
          <p:cNvPicPr>
            <a:picLocks noChangeAspect="1"/>
          </p:cNvPicPr>
          <p:nvPr/>
        </p:nvPicPr>
        <p:blipFill>
          <a:blip r:embed="rId2"/>
          <a:stretch>
            <a:fillRect/>
          </a:stretch>
        </p:blipFill>
        <p:spPr>
          <a:xfrm>
            <a:off x="9130204" y="4644642"/>
            <a:ext cx="6993856" cy="7024335"/>
          </a:xfrm>
          <a:prstGeom prst="rect">
            <a:avLst/>
          </a:prstGeom>
          <a:ln w="12700">
            <a:miter lim="400000"/>
          </a:ln>
        </p:spPr>
      </p:pic>
      <p:sp>
        <p:nvSpPr>
          <p:cNvPr id="2" name="Footer Placeholder 4">
            <a:extLst>
              <a:ext uri="{FF2B5EF4-FFF2-40B4-BE49-F238E27FC236}">
                <a16:creationId xmlns:a16="http://schemas.microsoft.com/office/drawing/2014/main" id="{B79BD87F-EFDD-19F2-9B9B-08330607715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EC86CE7-287C-9616-6039-394FD0E2395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51</a:t>
            </a:fld>
            <a:endParaRPr lang="en-US" sz="2800" dirty="0"/>
          </a:p>
        </p:txBody>
      </p:sp>
    </p:spTree>
    <p:extLst>
      <p:ext uri="{BB962C8B-B14F-4D97-AF65-F5344CB8AC3E}">
        <p14:creationId xmlns:p14="http://schemas.microsoft.com/office/powerpoint/2010/main" val="33173335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Entrenamiento"/>
          <p:cNvSpPr txBox="1">
            <a:spLocks noGrp="1"/>
          </p:cNvSpPr>
          <p:nvPr>
            <p:ph type="title"/>
          </p:nvPr>
        </p:nvSpPr>
        <p:spPr>
          <a:xfrm>
            <a:off x="1295400" y="1622629"/>
            <a:ext cx="21869400" cy="1778386"/>
          </a:xfrm>
          <a:prstGeom prst="rect">
            <a:avLst/>
          </a:prstGeom>
        </p:spPr>
        <p:txBody>
          <a:bodyPr/>
          <a:lstStyle/>
          <a:p>
            <a:r>
              <a:rPr lang="es-ES_tradnl" dirty="0"/>
              <a:t>Entrenamiento</a:t>
            </a:r>
          </a:p>
        </p:txBody>
      </p:sp>
      <mc:AlternateContent xmlns:mc="http://schemas.openxmlformats.org/markup-compatibility/2006" xmlns:a14="http://schemas.microsoft.com/office/drawing/2010/main">
        <mc:Choice Requires="a14">
          <p:sp>
            <p:nvSpPr>
              <p:cNvPr id="401" name="Donde:…"/>
              <p:cNvSpPr txBox="1">
                <a:spLocks noGrp="1"/>
              </p:cNvSpPr>
              <p:nvPr>
                <p:ph type="body" idx="1"/>
              </p:nvPr>
            </p:nvSpPr>
            <p:spPr>
              <a:xfrm>
                <a:off x="1295400" y="3453219"/>
                <a:ext cx="21869400" cy="9532780"/>
              </a:xfrm>
              <a:prstGeom prst="rect">
                <a:avLst/>
              </a:prstGeom>
            </p:spPr>
            <p:txBody>
              <a:bodyPr/>
              <a:lstStyle/>
              <a:p>
                <a:pPr defTabSz="467359">
                  <a:spcBef>
                    <a:spcPts val="2600"/>
                  </a:spcBef>
                  <a:defRPr sz="368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m:t>
                              </m:r>
                              <m:r>
                                <m:rPr>
                                  <m:sty m:val="p"/>
                                </m:rPr>
                                <a:rPr lang="en-US" b="0" i="0" smtClean="0">
                                  <a:latin typeface="Cambria Math" panose="02040503050406030204" pitchFamily="18" charset="0"/>
                                </a:rPr>
                                <m:t>nimizar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lim>
                          </m:limLow>
                        </m:fName>
                        <m:e>
                          <m:f>
                            <m:fPr>
                              <m:ctrlPr>
                                <a:rPr lang="es-ES_tradnl"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sup>
                                  <m:r>
                                    <a:rPr lang="en-US" b="0" i="1" smtClean="0">
                                      <a:latin typeface="Cambria Math" panose="02040503050406030204" pitchFamily="18" charset="0"/>
                                    </a:rPr>
                                    <m:t>2</m:t>
                                  </m:r>
                                </m:sup>
                              </m:sSup>
                            </m:e>
                          </m:nary>
                        </m:e>
                      </m:func>
                    </m:oMath>
                  </m:oMathPara>
                </a14:m>
                <a:endParaRPr lang="es-ES_tradnl" dirty="0"/>
              </a:p>
              <a:p>
                <a:pPr defTabSz="467359">
                  <a:spcBef>
                    <a:spcPts val="2600"/>
                  </a:spcBef>
                  <a:defRPr sz="3680">
                    <a:latin typeface="Graphik Compact Regular"/>
                    <a:ea typeface="Graphik Compact Regular"/>
                    <a:cs typeface="Graphik Compact Regular"/>
                    <a:sym typeface="Graphik Compact Regular"/>
                  </a:defRPr>
                </a:pPr>
                <a:r>
                  <a:rPr lang="es-ES_tradnl" dirty="0"/>
                  <a:t>Donde:</a:t>
                </a:r>
              </a:p>
              <a:p>
                <a:pPr defTabSz="467359">
                  <a:spcBef>
                    <a:spcPts val="2600"/>
                  </a:spcBef>
                  <a:defRPr sz="3680">
                    <a:latin typeface="Graphik Compact Regular"/>
                    <a:ea typeface="Graphik Compact Regular"/>
                    <a:cs typeface="Graphik Compact Regular"/>
                    <a:sym typeface="Graphik Compact Regular"/>
                  </a:defRPr>
                </a:pPr>
                <a:br>
                  <a:rPr lang="es-ES_tradnl" dirty="0"/>
                </a:br>
                <a:r>
                  <a:rPr lang="es-ES_tradnl" dirty="0"/>
                  <a:t>Esta función de perdida, que tiene tantas dimensiones como pesos sinápticos tiene, no es convexa y, por lo tanto, existen múltiples soluciones. Veamos a un ejemplo a que nos referimos a esto de un caso de optimización con un solo parámetro:</a:t>
                </a:r>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p:txBody>
          </p:sp>
        </mc:Choice>
        <mc:Fallback xmlns="">
          <p:sp>
            <p:nvSpPr>
              <p:cNvPr id="401" name="Donde:…"/>
              <p:cNvSpPr txBox="1">
                <a:spLocks noGrp="1" noRot="1" noChangeAspect="1" noMove="1" noResize="1" noEditPoints="1" noAdjustHandles="1" noChangeArrowheads="1" noChangeShapeType="1" noTextEdit="1"/>
              </p:cNvSpPr>
              <p:nvPr>
                <p:ph type="body" idx="1"/>
              </p:nvPr>
            </p:nvSpPr>
            <p:spPr>
              <a:xfrm>
                <a:off x="1295400" y="3453219"/>
                <a:ext cx="21869400" cy="9532780"/>
              </a:xfrm>
              <a:prstGeom prst="rect">
                <a:avLst/>
              </a:prstGeom>
              <a:blipFill>
                <a:blip r:embed="rId2"/>
                <a:stretch>
                  <a:fillRect l="-1045" t="-19415"/>
                </a:stretch>
              </a:blipFill>
            </p:spPr>
            <p:txBody>
              <a:bodyPr/>
              <a:lstStyle/>
              <a:p>
                <a:r>
                  <a:rPr lang="es-ES_tradnl">
                    <a:noFill/>
                  </a:rPr>
                  <a:t> </a:t>
                </a:r>
              </a:p>
            </p:txBody>
          </p:sp>
        </mc:Fallback>
      </mc:AlternateContent>
      <p:pic>
        <p:nvPicPr>
          <p:cNvPr id="404" name="asd.png" descr="asd.png"/>
          <p:cNvPicPr>
            <a:picLocks noChangeAspect="1"/>
          </p:cNvPicPr>
          <p:nvPr/>
        </p:nvPicPr>
        <p:blipFill>
          <a:blip r:embed="rId3"/>
          <a:stretch>
            <a:fillRect/>
          </a:stretch>
        </p:blipFill>
        <p:spPr>
          <a:xfrm>
            <a:off x="7788833" y="8861181"/>
            <a:ext cx="8806334" cy="4792795"/>
          </a:xfrm>
          <a:prstGeom prst="rect">
            <a:avLst/>
          </a:prstGeom>
          <a:ln w="12700">
            <a:miter lim="400000"/>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55209E-57C9-A728-5CE7-9A1D9C509E82}"/>
                  </a:ext>
                </a:extLst>
              </p:cNvPr>
              <p:cNvSpPr txBox="1"/>
              <p:nvPr/>
            </p:nvSpPr>
            <p:spPr>
              <a:xfrm>
                <a:off x="2937864" y="5101805"/>
                <a:ext cx="7758278" cy="1348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𝑖</m:t>
                              </m:r>
                            </m:sub>
                          </m:sSub>
                        </m:e>
                      </m:d>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𝛽</m:t>
                      </m:r>
                      <m:r>
                        <a:rPr lang="en-US" sz="3600" b="0" i="1" smtClean="0">
                          <a:latin typeface="Cambria Math" panose="02040503050406030204" pitchFamily="18" charset="0"/>
                          <a:ea typeface="Cambria Math" panose="02040503050406030204" pitchFamily="18" charset="0"/>
                        </a:rPr>
                        <m:t>+</m:t>
                      </m:r>
                      <m:nary>
                        <m:naryPr>
                          <m:chr m:val="∑"/>
                          <m:ctrlPr>
                            <a:rPr lang="en-US" sz="3600" b="0" i="1" smtClean="0">
                              <a:latin typeface="Cambria Math" panose="02040503050406030204" pitchFamily="18" charset="0"/>
                              <a:ea typeface="Cambria Math" panose="02040503050406030204" pitchFamily="18" charset="0"/>
                            </a:rPr>
                          </m:ctrlPr>
                        </m:naryPr>
                        <m:sub>
                          <m:r>
                            <m:rPr>
                              <m:brk m:alnAt="23"/>
                            </m:rPr>
                            <a:rPr lang="en-US" sz="3600" b="0" i="1" smtClean="0">
                              <a:latin typeface="Cambria Math" panose="02040503050406030204" pitchFamily="18" charset="0"/>
                              <a:ea typeface="Cambria Math" panose="02040503050406030204" pitchFamily="18" charset="0"/>
                            </a:rPr>
                            <m:t>𝑘</m:t>
                          </m:r>
                          <m:r>
                            <a:rPr lang="en-US" sz="3600" b="0" i="1" smtClean="0">
                              <a:latin typeface="Cambria Math" panose="02040503050406030204" pitchFamily="18" charset="0"/>
                              <a:ea typeface="Cambria Math" panose="02040503050406030204" pitchFamily="18" charset="0"/>
                            </a:rPr>
                            <m:t>=1</m:t>
                          </m:r>
                        </m:sub>
                        <m:sup>
                          <m:r>
                            <a:rPr lang="en-US" sz="3600" b="0" i="1" smtClean="0">
                              <a:latin typeface="Cambria Math" panose="02040503050406030204" pitchFamily="18" charset="0"/>
                              <a:ea typeface="Cambria Math" panose="02040503050406030204" pitchFamily="18" charset="0"/>
                            </a:rPr>
                            <m:t>𝐾</m:t>
                          </m:r>
                        </m:sup>
                        <m:e>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𝜔</m:t>
                              </m:r>
                            </m:e>
                            <m:sub>
                              <m:r>
                                <a:rPr lang="en-US" sz="3600" i="1">
                                  <a:latin typeface="Cambria Math" panose="02040503050406030204" pitchFamily="18" charset="0"/>
                                </a:rPr>
                                <m:t>𝑘</m:t>
                              </m:r>
                            </m:sub>
                          </m:sSub>
                          <m:r>
                            <a:rPr lang="en-US" sz="3600" b="0" i="1" smtClean="0">
                              <a:latin typeface="Cambria Math" panose="02040503050406030204" pitchFamily="18" charset="0"/>
                            </a:rPr>
                            <m:t> </m:t>
                          </m:r>
                          <m:r>
                            <a:rPr lang="en-US" sz="3600" i="1">
                              <a:latin typeface="Cambria Math" panose="02040503050406030204" pitchFamily="18" charset="0"/>
                            </a:rPr>
                            <m:t>𝑔</m:t>
                          </m:r>
                          <m:d>
                            <m:dPr>
                              <m:ctrlPr>
                                <a:rPr lang="en-US" sz="3600" i="1">
                                  <a:latin typeface="Cambria Math" panose="02040503050406030204" pitchFamily="18" charset="0"/>
                                </a:rPr>
                              </m:ctrlPr>
                            </m:dPr>
                            <m:e>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𝑛</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𝑘𝑖</m:t>
                                      </m:r>
                                    </m:sub>
                                  </m:sSub>
                                </m:e>
                              </m:nary>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𝑏</m:t>
                                  </m:r>
                                </m:e>
                                <m:sub>
                                  <m:r>
                                    <a:rPr lang="en-US" sz="3600" i="1">
                                      <a:latin typeface="Cambria Math" panose="02040503050406030204" pitchFamily="18" charset="0"/>
                                    </a:rPr>
                                    <m:t>𝑘</m:t>
                                  </m:r>
                                </m:sub>
                              </m:sSub>
                            </m:e>
                          </m:d>
                        </m:e>
                      </m:nary>
                    </m:oMath>
                  </m:oMathPara>
                </a14:m>
                <a:endParaRPr lang="es-ES_tradnl" sz="3600" dirty="0"/>
              </a:p>
            </p:txBody>
          </p:sp>
        </mc:Choice>
        <mc:Fallback xmlns="">
          <p:sp>
            <p:nvSpPr>
              <p:cNvPr id="2" name="TextBox 1">
                <a:extLst>
                  <a:ext uri="{FF2B5EF4-FFF2-40B4-BE49-F238E27FC236}">
                    <a16:creationId xmlns:a16="http://schemas.microsoft.com/office/drawing/2014/main" id="{7F55209E-57C9-A728-5CE7-9A1D9C509E82}"/>
                  </a:ext>
                </a:extLst>
              </p:cNvPr>
              <p:cNvSpPr txBox="1">
                <a:spLocks noRot="1" noChangeAspect="1" noMove="1" noResize="1" noEditPoints="1" noAdjustHandles="1" noChangeArrowheads="1" noChangeShapeType="1" noTextEdit="1"/>
              </p:cNvSpPr>
              <p:nvPr/>
            </p:nvSpPr>
            <p:spPr>
              <a:xfrm>
                <a:off x="2937864" y="5101805"/>
                <a:ext cx="7758278" cy="1348767"/>
              </a:xfrm>
              <a:prstGeom prst="rect">
                <a:avLst/>
              </a:prstGeom>
              <a:blipFill>
                <a:blip r:embed="rId4"/>
                <a:stretch>
                  <a:fillRect l="-1634" t="-145794" b="-207477"/>
                </a:stretch>
              </a:blipFill>
              <a:ln w="12700" cap="flat">
                <a:noFill/>
                <a:miter lim="400000"/>
              </a:ln>
              <a:effectLst/>
            </p:spPr>
            <p:txBody>
              <a:bodyPr/>
              <a:lstStyle/>
              <a:p>
                <a:r>
                  <a:rPr lang="es-ES_tradnl">
                    <a:noFill/>
                  </a:rPr>
                  <a:t> </a:t>
                </a:r>
              </a:p>
            </p:txBody>
          </p:sp>
        </mc:Fallback>
      </mc:AlternateContent>
      <p:sp>
        <p:nvSpPr>
          <p:cNvPr id="5" name="Footer Placeholder 4">
            <a:extLst>
              <a:ext uri="{FF2B5EF4-FFF2-40B4-BE49-F238E27FC236}">
                <a16:creationId xmlns:a16="http://schemas.microsoft.com/office/drawing/2014/main" id="{6B62F0C6-5A5A-AB0F-E7EA-EB3C68A0014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6" name="Slide Number Placeholder 5">
            <a:extLst>
              <a:ext uri="{FF2B5EF4-FFF2-40B4-BE49-F238E27FC236}">
                <a16:creationId xmlns:a16="http://schemas.microsoft.com/office/drawing/2014/main" id="{476FEDD8-4203-92DC-CED2-FFC6DC19036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52</a:t>
            </a:fld>
            <a:endParaRPr lang="en-US" sz="2800" dirty="0"/>
          </a:p>
        </p:txBody>
      </p:sp>
    </p:spTree>
    <p:extLst>
      <p:ext uri="{BB962C8B-B14F-4D97-AF65-F5344CB8AC3E}">
        <p14:creationId xmlns:p14="http://schemas.microsoft.com/office/powerpoint/2010/main" val="42137158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p:sp>
        <p:nvSpPr>
          <p:cNvPr id="407" name="Para lograr evitar caer en mínimos locales y también de sobreajustes lo entrenamos lentamente usando un algoritmo de gradiente descendiente y el proceso se corta cuando se detecta sobreajuste usando set de validación.…"/>
          <p:cNvSpPr txBox="1">
            <a:spLocks noGrp="1"/>
          </p:cNvSpPr>
          <p:nvPr>
            <p:ph type="body" idx="1"/>
          </p:nvPr>
        </p:nvSpPr>
        <p:spPr>
          <a:xfrm>
            <a:off x="1295400" y="3710394"/>
            <a:ext cx="21869400" cy="9532780"/>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lograr evitar caer en mínimos locales y también de sobreajustes lo entrenamos lentamente usando un algoritmo de gradiente descendiente y el proceso se corta cuando se detecta sobreajuste usando set de validación.</a:t>
            </a:r>
          </a:p>
          <a:p>
            <a:pPr defTabSz="554990">
              <a:spcBef>
                <a:spcPts val="3100"/>
              </a:spcBef>
              <a:defRPr sz="4370">
                <a:latin typeface="Graphik Compact Regular"/>
                <a:ea typeface="Graphik Compact Regular"/>
                <a:cs typeface="Graphik Compact Regular"/>
                <a:sym typeface="Graphik Compact Regular"/>
              </a:defRPr>
            </a:pPr>
            <a:r>
              <a:rPr lang="es-ES_tradnl" dirty="0"/>
              <a:t>Para ver cómo funciona gradiente descendiente, supongamos que ponemos a todos los pesos sinápticos como un gran vector </a:t>
            </a:r>
            <a:r>
              <a:rPr lang="es-ES_tradnl" dirty="0" err="1"/>
              <a:t>θ</a:t>
            </a:r>
            <a:r>
              <a:rPr lang="es-ES_tradnl" dirty="0"/>
              <a:t>, por lo que podemos reescribir a nuestro objetivo de minimización como:</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3DA2F58-A42B-3E02-1EF2-65DF9F746550}"/>
                  </a:ext>
                </a:extLst>
              </p:cNvPr>
              <p:cNvSpPr txBox="1"/>
              <p:nvPr/>
            </p:nvSpPr>
            <p:spPr>
              <a:xfrm>
                <a:off x="9185496" y="8714772"/>
                <a:ext cx="6441443" cy="1581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𝑅</m:t>
                      </m:r>
                      <m:d>
                        <m:dPr>
                          <m:ctrlPr>
                            <a:rPr lang="en-US" sz="4400" b="0" i="1" smtClean="0">
                              <a:latin typeface="Cambria Math" panose="02040503050406030204" pitchFamily="18" charset="0"/>
                            </a:rPr>
                          </m:ctrlPr>
                        </m:dPr>
                        <m:e>
                          <m:r>
                            <a:rPr lang="en-US" sz="4400" b="0" i="1" smtClean="0">
                              <a:latin typeface="Cambria Math" panose="02040503050406030204" pitchFamily="18" charset="0"/>
                              <a:ea typeface="Cambria Math" panose="02040503050406030204" pitchFamily="18" charset="0"/>
                            </a:rPr>
                            <m:t>𝜃</m:t>
                          </m:r>
                        </m:e>
                      </m:d>
                      <m:r>
                        <a:rPr lang="en-US" sz="4400" b="0" i="1" smtClean="0">
                          <a:latin typeface="Cambria Math" panose="02040503050406030204" pitchFamily="18" charset="0"/>
                          <a:ea typeface="Cambria Math" panose="02040503050406030204" pitchFamily="18" charset="0"/>
                        </a:rPr>
                        <m:t>=</m:t>
                      </m:r>
                      <m:f>
                        <m:fPr>
                          <m:ctrlPr>
                            <a:rPr lang="en-US" sz="4400" b="0" i="1" smtClean="0">
                              <a:latin typeface="Cambria Math" panose="02040503050406030204" pitchFamily="18" charset="0"/>
                              <a:ea typeface="Cambria Math" panose="02040503050406030204" pitchFamily="18" charset="0"/>
                            </a:rPr>
                          </m:ctrlPr>
                        </m:fPr>
                        <m:num>
                          <m:r>
                            <a:rPr lang="en-US" sz="4400" b="0" i="1" smtClean="0">
                              <a:latin typeface="Cambria Math" panose="02040503050406030204" pitchFamily="18" charset="0"/>
                              <a:ea typeface="Cambria Math" panose="02040503050406030204" pitchFamily="18" charset="0"/>
                            </a:rPr>
                            <m:t>1</m:t>
                          </m:r>
                        </m:num>
                        <m:den>
                          <m:r>
                            <a:rPr lang="en-US" sz="4400" b="0" i="1" smtClean="0">
                              <a:latin typeface="Cambria Math" panose="02040503050406030204" pitchFamily="18" charset="0"/>
                              <a:ea typeface="Cambria Math" panose="02040503050406030204" pitchFamily="18" charset="0"/>
                            </a:rPr>
                            <m:t>2</m:t>
                          </m:r>
                        </m:den>
                      </m:f>
                      <m:nary>
                        <m:naryPr>
                          <m:chr m:val="∑"/>
                          <m:ctrlPr>
                            <a:rPr lang="es-ES_tradnl"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p>
                            <m:sSupPr>
                              <m:ctrlPr>
                                <a:rPr lang="es-ES_tradnl" sz="4400" i="1">
                                  <a:latin typeface="Cambria Math" panose="02040503050406030204" pitchFamily="18" charset="0"/>
                                </a:rPr>
                              </m:ctrlPr>
                            </m:sSupPr>
                            <m:e>
                              <m:d>
                                <m:dPr>
                                  <m:ctrlPr>
                                    <a:rPr lang="es-ES_tradnl" sz="4400" i="1">
                                      <a:latin typeface="Cambria Math" panose="02040503050406030204" pitchFamily="18" charset="0"/>
                                    </a:rPr>
                                  </m:ctrlPr>
                                </m:dPr>
                                <m:e>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a:latin typeface="Cambria Math" panose="02040503050406030204" pitchFamily="18" charset="0"/>
                                    </a:rPr>
                                    <m:t>−</m:t>
                                  </m:r>
                                  <m:r>
                                    <a:rPr lang="en-US" sz="4400" i="1">
                                      <a:latin typeface="Cambria Math" panose="02040503050406030204" pitchFamily="18" charset="0"/>
                                    </a:rPr>
                                    <m:t>𝑓</m:t>
                                  </m:r>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𝑋</m:t>
                                      </m:r>
                                    </m:e>
                                    <m:sub>
                                      <m:r>
                                        <a:rPr lang="en-US" sz="4400" i="1">
                                          <a:latin typeface="Cambria Math" panose="02040503050406030204" pitchFamily="18" charset="0"/>
                                        </a:rPr>
                                        <m:t>𝑖</m:t>
                                      </m:r>
                                    </m:sub>
                                  </m:sSub>
                                  <m:r>
                                    <a:rPr lang="en-US" sz="4400" i="1">
                                      <a:latin typeface="Cambria Math" panose="02040503050406030204" pitchFamily="18" charset="0"/>
                                    </a:rPr>
                                    <m:t>)</m:t>
                                  </m:r>
                                </m:e>
                              </m:d>
                            </m:e>
                            <m:sup>
                              <m:r>
                                <a:rPr lang="en-US" sz="4400" i="1">
                                  <a:latin typeface="Cambria Math" panose="02040503050406030204" pitchFamily="18" charset="0"/>
                                </a:rPr>
                                <m:t>2</m:t>
                              </m:r>
                            </m:sup>
                          </m:sSup>
                        </m:e>
                      </m:nary>
                    </m:oMath>
                  </m:oMathPara>
                </a14:m>
                <a:endParaRPr lang="es-ES_tradnl" sz="4400" dirty="0"/>
              </a:p>
            </p:txBody>
          </p:sp>
        </mc:Choice>
        <mc:Fallback xmlns="">
          <p:sp>
            <p:nvSpPr>
              <p:cNvPr id="2" name="TextBox 1">
                <a:extLst>
                  <a:ext uri="{FF2B5EF4-FFF2-40B4-BE49-F238E27FC236}">
                    <a16:creationId xmlns:a16="http://schemas.microsoft.com/office/drawing/2014/main" id="{33DA2F58-A42B-3E02-1EF2-65DF9F746550}"/>
                  </a:ext>
                </a:extLst>
              </p:cNvPr>
              <p:cNvSpPr txBox="1">
                <a:spLocks noRot="1" noChangeAspect="1" noMove="1" noResize="1" noEditPoints="1" noAdjustHandles="1" noChangeArrowheads="1" noChangeShapeType="1" noTextEdit="1"/>
              </p:cNvSpPr>
              <p:nvPr/>
            </p:nvSpPr>
            <p:spPr>
              <a:xfrm>
                <a:off x="9185496" y="8714772"/>
                <a:ext cx="6441443" cy="1581330"/>
              </a:xfrm>
              <a:prstGeom prst="rect">
                <a:avLst/>
              </a:prstGeom>
              <a:blipFill>
                <a:blip r:embed="rId2"/>
                <a:stretch>
                  <a:fillRect l="-1575" t="-156000" b="-215200"/>
                </a:stretch>
              </a:blipFill>
              <a:ln w="12700" cap="flat">
                <a:noFill/>
                <a:miter lim="400000"/>
              </a:ln>
              <a:effectLst/>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E01F3420-9243-CB7A-1576-6E5390D5AA8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0FB3B723-381A-7842-DADD-6DFFAD4E0B2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53</a:t>
            </a:fld>
            <a:endParaRPr lang="en-US" sz="2800" dirty="0"/>
          </a:p>
        </p:txBody>
      </p:sp>
    </p:spTree>
    <p:extLst>
      <p:ext uri="{BB962C8B-B14F-4D97-AF65-F5344CB8AC3E}">
        <p14:creationId xmlns:p14="http://schemas.microsoft.com/office/powerpoint/2010/main" val="246447003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mc:AlternateContent xmlns:mc="http://schemas.openxmlformats.org/markup-compatibility/2006" xmlns:a14="http://schemas.microsoft.com/office/drawing/2010/main">
        <mc:Choice Requires="a14">
          <p:sp>
            <p:nvSpPr>
              <p:cNvPr id="411" name="La idea de gradiente descendiente es:…"/>
              <p:cNvSpPr txBox="1">
                <a:spLocks noGrp="1"/>
              </p:cNvSpPr>
              <p:nvPr>
                <p:ph type="body" idx="1"/>
              </p:nvPr>
            </p:nvSpPr>
            <p:spPr>
              <a:xfrm>
                <a:off x="1295400" y="3710394"/>
                <a:ext cx="21869400" cy="9532780"/>
              </a:xfrm>
              <a:prstGeom prst="rect">
                <a:avLst/>
              </a:prstGeom>
            </p:spPr>
            <p:txBody>
              <a:bodyPr/>
              <a:lstStyle/>
              <a:p>
                <a:pPr defTabSz="496570">
                  <a:spcBef>
                    <a:spcPts val="2800"/>
                  </a:spcBef>
                  <a:defRPr sz="3910">
                    <a:latin typeface="Graphik Compact Regular"/>
                    <a:ea typeface="Graphik Compact Regular"/>
                    <a:cs typeface="Graphik Compact Regular"/>
                    <a:sym typeface="Graphik Compact Regular"/>
                  </a:defRPr>
                </a:pPr>
                <a:r>
                  <a:rPr lang="es-ES_tradnl" dirty="0"/>
                  <a:t>La idea de gradiente descendiente es:</a:t>
                </a:r>
              </a:p>
              <a:p>
                <a:pPr marL="868997" indent="-868997" defTabSz="496570">
                  <a:spcBef>
                    <a:spcPts val="2800"/>
                  </a:spcBef>
                  <a:buSzPct val="100000"/>
                  <a:buAutoNum type="arabicPeriod"/>
                  <a:defRPr sz="3910">
                    <a:latin typeface="Graphik Compact Regular"/>
                    <a:ea typeface="Graphik Compact Regular"/>
                    <a:cs typeface="Graphik Compact Regular"/>
                    <a:sym typeface="Graphik Compact Regular"/>
                  </a:defRPr>
                </a:pPr>
                <a:r>
                  <a:rPr lang="es-ES_tradnl" dirty="0"/>
                  <a:t>Comenzar con un valor de </a:t>
                </a:r>
                <a:r>
                  <a:rPr lang="es-ES_tradnl" dirty="0" err="1"/>
                  <a:t>θ</a:t>
                </a:r>
                <a:r>
                  <a:rPr lang="es-ES_tradnl" dirty="0"/>
                  <a:t> al azar θ</a:t>
                </a:r>
                <a:r>
                  <a:rPr lang="es-ES_tradnl" baseline="31999" dirty="0"/>
                  <a:t>0</a:t>
                </a:r>
                <a:r>
                  <a:rPr lang="es-ES_tradnl" dirty="0"/>
                  <a:t> en t=0</a:t>
                </a:r>
              </a:p>
              <a:p>
                <a:pPr marL="868997" indent="-868997" defTabSz="496570">
                  <a:spcBef>
                    <a:spcPts val="2800"/>
                  </a:spcBef>
                  <a:buSzPct val="100000"/>
                  <a:buFontTx/>
                  <a:buAutoNum type="arabicPeriod"/>
                  <a:defRPr sz="3910">
                    <a:latin typeface="Graphik Compact Regular"/>
                    <a:ea typeface="Graphik Compact Regular"/>
                    <a:cs typeface="Graphik Compact Regular"/>
                    <a:sym typeface="Graphik Compact Regular"/>
                  </a:defRPr>
                </a:pPr>
                <a:r>
                  <a:rPr lang="es-ES_tradnl" dirty="0"/>
                  <a:t>Iterar hasta que </a:t>
                </a:r>
                <a14:m>
                  <m:oMath xmlns:m="http://schemas.openxmlformats.org/officeDocument/2006/math">
                    <m:r>
                      <a:rPr lang="en-US" sz="4000" b="0" i="1" smtClean="0">
                        <a:latin typeface="Cambria Math" panose="02040503050406030204" pitchFamily="18" charset="0"/>
                      </a:rPr>
                      <m:t>𝑅</m:t>
                    </m:r>
                    <m:d>
                      <m:dPr>
                        <m:ctrlPr>
                          <a:rPr lang="en-US" sz="4000" b="0" i="1" smtClean="0">
                            <a:latin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𝜃</m:t>
                        </m:r>
                      </m:e>
                    </m:d>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2</m:t>
                        </m:r>
                      </m:den>
                    </m:f>
                    <m:nary>
                      <m:naryPr>
                        <m:chr m:val="∑"/>
                        <m:ctrlPr>
                          <a:rPr lang="es-ES_tradnl"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s-ES_tradnl" sz="4000" i="1">
                                <a:latin typeface="Cambria Math" panose="02040503050406030204" pitchFamily="18" charset="0"/>
                              </a:rPr>
                            </m:ctrlPr>
                          </m:sSupPr>
                          <m:e>
                            <m:d>
                              <m:dPr>
                                <m:ctrlPr>
                                  <a:rPr lang="es-ES_tradnl" sz="4000" i="1">
                                    <a:latin typeface="Cambria Math" panose="02040503050406030204" pitchFamily="18" charset="0"/>
                                  </a:rPr>
                                </m:ctrlPr>
                              </m:dPr>
                              <m:e>
                                <m:sSub>
                                  <m:sSubPr>
                                    <m:ctrlPr>
                                      <a:rPr lang="es-ES_tradnl" sz="4000" i="1">
                                        <a:latin typeface="Cambria Math" panose="02040503050406030204" pitchFamily="18" charset="0"/>
                                      </a:rPr>
                                    </m:ctrlPr>
                                  </m:sSubPr>
                                  <m:e>
                                    <m:r>
                                      <a:rPr lang="en-US" sz="4000" i="1">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m:t>
                                </m:r>
                                <m:r>
                                  <a:rPr lang="en-US" sz="4000" i="1">
                                    <a:latin typeface="Cambria Math" panose="02040503050406030204" pitchFamily="18" charset="0"/>
                                  </a:rPr>
                                  <m:t>𝑓</m:t>
                                </m:r>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𝑋</m:t>
                                    </m:r>
                                  </m:e>
                                  <m:sub>
                                    <m:r>
                                      <a:rPr lang="en-US" sz="4000" i="1">
                                        <a:latin typeface="Cambria Math" panose="02040503050406030204" pitchFamily="18" charset="0"/>
                                      </a:rPr>
                                      <m:t>𝑖</m:t>
                                    </m:r>
                                  </m:sub>
                                </m:sSub>
                                <m:r>
                                  <a:rPr lang="en-US" sz="4000" i="1">
                                    <a:latin typeface="Cambria Math" panose="02040503050406030204" pitchFamily="18" charset="0"/>
                                  </a:rPr>
                                  <m:t>)</m:t>
                                </m:r>
                              </m:e>
                            </m:d>
                          </m:e>
                          <m:sup>
                            <m:r>
                              <a:rPr lang="en-US" sz="4000" i="1">
                                <a:latin typeface="Cambria Math" panose="02040503050406030204" pitchFamily="18" charset="0"/>
                              </a:rPr>
                              <m:t>2</m:t>
                            </m:r>
                          </m:sup>
                        </m:sSup>
                      </m:e>
                    </m:nary>
                  </m:oMath>
                </a14:m>
                <a:r>
                  <a:rPr lang="es-ES_tradnl" dirty="0"/>
                  <a:t> deja de crecer o llega a un valor objetivo:</a:t>
                </a:r>
              </a:p>
              <a:p>
                <a:pPr marL="1624647" lvl="1" indent="-868997" defTabSz="496570">
                  <a:spcBef>
                    <a:spcPts val="2800"/>
                  </a:spcBef>
                  <a:buSzPct val="100000"/>
                  <a:buAutoNum type="arabicPeriod"/>
                  <a:defRPr sz="3910">
                    <a:latin typeface="Graphik Compact Regular"/>
                    <a:ea typeface="Graphik Compact Regular"/>
                    <a:cs typeface="Graphik Compact Regular"/>
                    <a:sym typeface="Graphik Compact Regular"/>
                  </a:defRPr>
                </a:pPr>
                <a:r>
                  <a:rPr lang="es-ES_tradnl" dirty="0"/>
                  <a:t>Buscar un vector δ que refleje un pequeño cambio en θ, de tal forma que </a:t>
                </a:r>
                <a14:m>
                  <m:oMath xmlns:m="http://schemas.openxmlformats.org/officeDocument/2006/math">
                    <m:sSup>
                      <m:sSupPr>
                        <m:ctrlPr>
                          <a:rPr lang="es-ES_tradnl"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oMath>
                </a14:m>
                <a:r>
                  <a:rPr lang="es-ES_tradnl" dirty="0"/>
                  <a:t> reduzca a R(θ).</a:t>
                </a:r>
              </a:p>
              <a:p>
                <a:pPr marL="1624647" lvl="1" indent="-868997" defTabSz="496570">
                  <a:spcBef>
                    <a:spcPts val="2800"/>
                  </a:spcBef>
                  <a:buSzPct val="100000"/>
                  <a:buAutoNum type="arabicPeriod"/>
                  <a:defRPr sz="3910">
                    <a:latin typeface="Graphik Compact Regular"/>
                    <a:ea typeface="Graphik Compact Regular"/>
                    <a:cs typeface="Graphik Compact Regular"/>
                    <a:sym typeface="Graphik Compact Regular"/>
                  </a:defRPr>
                </a:pPr>
                <a:r>
                  <a:rPr lang="es-ES_tradnl" dirty="0"/>
                  <a:t>Cambiar t a t+1, e iterar.</a:t>
                </a:r>
              </a:p>
              <a:p>
                <a:pPr defTabSz="496570">
                  <a:spcBef>
                    <a:spcPts val="2800"/>
                  </a:spcBef>
                  <a:defRPr sz="3910">
                    <a:latin typeface="Graphik Compact Regular"/>
                    <a:ea typeface="Graphik Compact Regular"/>
                    <a:cs typeface="Graphik Compact Regular"/>
                    <a:sym typeface="Graphik Compact Regular"/>
                  </a:defRPr>
                </a:pPr>
                <a:endParaRPr lang="es-ES_tradnl" dirty="0"/>
              </a:p>
              <a:p>
                <a:pPr defTabSz="496570">
                  <a:spcBef>
                    <a:spcPts val="2800"/>
                  </a:spcBef>
                  <a:defRPr sz="3910">
                    <a:latin typeface="Graphik Compact Regular"/>
                    <a:ea typeface="Graphik Compact Regular"/>
                    <a:cs typeface="Graphik Compact Regular"/>
                    <a:sym typeface="Graphik Compact Regular"/>
                  </a:defRPr>
                </a:pPr>
                <a:endParaRPr lang="es-ES_tradnl" dirty="0"/>
              </a:p>
              <a:p>
                <a:pPr defTabSz="496570">
                  <a:spcBef>
                    <a:spcPts val="2800"/>
                  </a:spcBef>
                  <a:defRPr sz="3910">
                    <a:latin typeface="Graphik Compact Regular"/>
                    <a:ea typeface="Graphik Compact Regular"/>
                    <a:cs typeface="Graphik Compact Regular"/>
                    <a:sym typeface="Graphik Compact Regular"/>
                  </a:defRPr>
                </a:pPr>
                <a:endParaRPr lang="es-ES_tradnl" dirty="0"/>
              </a:p>
            </p:txBody>
          </p:sp>
        </mc:Choice>
        <mc:Fallback xmlns="">
          <p:sp>
            <p:nvSpPr>
              <p:cNvPr id="411" name="La idea de gradiente descendiente 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277" t="-1065"/>
                </a:stretch>
              </a:blipFill>
            </p:spPr>
            <p:txBody>
              <a:bodyPr/>
              <a:lstStyle/>
              <a:p>
                <a:r>
                  <a:rPr lang="es-ES_tradnl">
                    <a:noFill/>
                  </a:rPr>
                  <a:t> </a:t>
                </a:r>
              </a:p>
            </p:txBody>
          </p:sp>
        </mc:Fallback>
      </mc:AlternateContent>
      <p:pic>
        <p:nvPicPr>
          <p:cNvPr id="412" name="lagrida_latex_editor64.png" descr="lagrida_latex_editor64.png"/>
          <p:cNvPicPr>
            <a:picLocks noChangeAspect="1"/>
          </p:cNvPicPr>
          <p:nvPr/>
        </p:nvPicPr>
        <p:blipFill>
          <a:blip r:embed="rId3"/>
          <a:stretch>
            <a:fillRect/>
          </a:stretch>
        </p:blipFill>
        <p:spPr>
          <a:xfrm>
            <a:off x="13558018" y="2255349"/>
            <a:ext cx="6278394" cy="1455045"/>
          </a:xfrm>
          <a:prstGeom prst="rect">
            <a:avLst/>
          </a:prstGeom>
          <a:ln w="12700">
            <a:miter lim="400000"/>
          </a:ln>
        </p:spPr>
      </p:pic>
      <p:pic>
        <p:nvPicPr>
          <p:cNvPr id="413" name="asdd.png" descr="asdd.png"/>
          <p:cNvPicPr>
            <a:picLocks noChangeAspect="1"/>
          </p:cNvPicPr>
          <p:nvPr/>
        </p:nvPicPr>
        <p:blipFill>
          <a:blip r:embed="rId4"/>
          <a:stretch>
            <a:fillRect/>
          </a:stretch>
        </p:blipFill>
        <p:spPr>
          <a:xfrm>
            <a:off x="9647728" y="7868730"/>
            <a:ext cx="10379776" cy="5756138"/>
          </a:xfrm>
          <a:prstGeom prst="rect">
            <a:avLst/>
          </a:prstGeom>
          <a:ln w="12700">
            <a:miter lim="400000"/>
          </a:ln>
        </p:spPr>
      </p:pic>
      <p:sp>
        <p:nvSpPr>
          <p:cNvPr id="2" name="Footer Placeholder 4">
            <a:extLst>
              <a:ext uri="{FF2B5EF4-FFF2-40B4-BE49-F238E27FC236}">
                <a16:creationId xmlns:a16="http://schemas.microsoft.com/office/drawing/2014/main" id="{3454D0E3-A504-6A2A-B959-33B843AEFAD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E7ADA3A-8825-1DF5-AB9C-F3882B5B47D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54</a:t>
            </a:fld>
            <a:endParaRPr lang="en-US" sz="2800" dirty="0"/>
          </a:p>
        </p:txBody>
      </p:sp>
    </p:spTree>
    <p:extLst>
      <p:ext uri="{BB962C8B-B14F-4D97-AF65-F5344CB8AC3E}">
        <p14:creationId xmlns:p14="http://schemas.microsoft.com/office/powerpoint/2010/main" val="255935513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Backpropagation"/>
          <p:cNvSpPr txBox="1">
            <a:spLocks noGrp="1"/>
          </p:cNvSpPr>
          <p:nvPr>
            <p:ph type="title"/>
          </p:nvPr>
        </p:nvSpPr>
        <p:spPr>
          <a:xfrm>
            <a:off x="1295400" y="1622629"/>
            <a:ext cx="21869400" cy="1778386"/>
          </a:xfrm>
          <a:prstGeom prst="rect">
            <a:avLst/>
          </a:prstGeom>
        </p:spPr>
        <p:txBody>
          <a:bodyPr/>
          <a:lstStyle/>
          <a:p>
            <a:r>
              <a:rPr lang="es-ES_tradnl" dirty="0" err="1"/>
              <a:t>Backpropagation</a:t>
            </a:r>
            <a:endParaRPr lang="es-ES_tradnl" dirty="0"/>
          </a:p>
        </p:txBody>
      </p:sp>
      <mc:AlternateContent xmlns:mc="http://schemas.openxmlformats.org/markup-compatibility/2006" xmlns:a14="http://schemas.microsoft.com/office/drawing/2010/main">
        <mc:Choice Requires="a14">
          <p:sp>
            <p:nvSpPr>
              <p:cNvPr id="416" name="Bien, tenemos la idea, ahora como sabemos en que dirección mover a θ para decrecer a R(θ)?…"/>
              <p:cNvSpPr txBox="1">
                <a:spLocks noGrp="1"/>
              </p:cNvSpPr>
              <p:nvPr>
                <p:ph type="body" idx="1"/>
              </p:nvPr>
            </p:nvSpPr>
            <p:spPr>
              <a:xfrm>
                <a:off x="1295400" y="3710394"/>
                <a:ext cx="21869400" cy="9532780"/>
              </a:xfrm>
              <a:prstGeom prst="rect">
                <a:avLst/>
              </a:prstGeom>
            </p:spPr>
            <p:txBody>
              <a:bodyPr/>
              <a:lstStyle/>
              <a:p>
                <a:pPr lvl="1" indent="0">
                  <a:defRPr sz="4600">
                    <a:latin typeface="Graphik Compact Regular"/>
                    <a:ea typeface="Graphik Compact Regular"/>
                    <a:cs typeface="Graphik Compact Regular"/>
                    <a:sym typeface="Graphik Compact Regular"/>
                  </a:defRPr>
                </a:pPr>
                <a:r>
                  <a:rPr lang="es-ES_tradnl" dirty="0"/>
                  <a:t>Bien, tenemos la idea, ¿ahora como sabemos en qué dirección mover a </a:t>
                </a:r>
                <a:r>
                  <a:rPr lang="el-GR" dirty="0"/>
                  <a:t>θ </a:t>
                </a:r>
                <a:r>
                  <a:rPr lang="es-ES_tradnl" dirty="0"/>
                  <a:t>para decrecer a R(</a:t>
                </a:r>
                <a:r>
                  <a:rPr lang="el-GR" dirty="0"/>
                  <a:t>θ)?</a:t>
                </a:r>
                <a:r>
                  <a:rPr lang="es-ES_tradnl" dirty="0"/>
                  <a:t> </a:t>
                </a:r>
              </a:p>
              <a:p>
                <a:pPr lvl="1" indent="0">
                  <a:defRPr sz="4600">
                    <a:latin typeface="Graphik Compact Regular"/>
                    <a:ea typeface="Graphik Compact Regular"/>
                    <a:cs typeface="Graphik Compact Regular"/>
                    <a:sym typeface="Graphik Compact Regular"/>
                  </a:defRPr>
                </a:pPr>
                <a:r>
                  <a:rPr lang="es-ES_tradnl" dirty="0"/>
                  <a:t>Eso lo podemos ver usando el gradiente de R(</a:t>
                </a:r>
                <a:r>
                  <a:rPr lang="es-ES_tradnl" dirty="0" err="1"/>
                  <a:t>θ</a:t>
                </a:r>
                <a:r>
                  <a:rPr lang="es-ES_tradnl" dirty="0"/>
                  <a:t>), evaluada en un punto </a:t>
                </a:r>
                <a:r>
                  <a:rPr lang="es-ES_tradnl" dirty="0" err="1"/>
                  <a:t>θ</a:t>
                </a:r>
                <a:r>
                  <a:rPr lang="es-ES_tradnl" baseline="31999" dirty="0" err="1"/>
                  <a:t>m</a:t>
                </a:r>
                <a:r>
                  <a:rPr lang="es-ES_tradnl" dirty="0"/>
                  <a:t>, que es el vector de las derivadas parciales: </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𝑚</m:t>
                              </m:r>
                            </m:sup>
                          </m:sSup>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𝑅</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𝛿𝜃</m:t>
                              </m:r>
                            </m:den>
                          </m:f>
                        </m:e>
                        <m:sub>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𝑚</m:t>
                              </m:r>
                            </m:sub>
                          </m:sSub>
                        </m:sub>
                      </m:sSub>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El gradiente nos da la dirección en el espacio </a:t>
                </a:r>
                <a:r>
                  <a:rPr lang="es-ES_tradnl" dirty="0" err="1"/>
                  <a:t>θ</a:t>
                </a:r>
                <a:r>
                  <a:rPr lang="es-ES_tradnl" dirty="0"/>
                  <a:t> en donde R(</a:t>
                </a:r>
                <a:r>
                  <a:rPr lang="es-ES_tradnl" dirty="0" err="1"/>
                  <a:t>θ</a:t>
                </a:r>
                <a:r>
                  <a:rPr lang="es-ES_tradnl" dirty="0"/>
                  <a:t>) incrementa más cuando estamos parado en </a:t>
                </a:r>
                <a:r>
                  <a:rPr lang="es-ES_tradnl" dirty="0" err="1"/>
                  <a:t>θ</a:t>
                </a:r>
                <a:r>
                  <a:rPr lang="es-ES_tradnl" baseline="30000" dirty="0" err="1"/>
                  <a:t>m</a:t>
                </a:r>
                <a:r>
                  <a:rPr lang="es-ES_tradnl" dirty="0"/>
                  <a:t>. La idea en gradiente descendiente es movernos un pasito en la dirección contraria: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 </m:t>
                      </m:r>
                      <m:r>
                        <m:rPr>
                          <m:sty m:val="p"/>
                        </m:rPr>
                        <a:rPr lang="es-ES_tradnl"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e>
                      </m:d>
                    </m:oMath>
                  </m:oMathPara>
                </a14:m>
                <a:endParaRPr lang="es-ES_tradnl" dirty="0"/>
              </a:p>
            </p:txBody>
          </p:sp>
        </mc:Choice>
        <mc:Fallback xmlns="">
          <p:sp>
            <p:nvSpPr>
              <p:cNvPr id="416" name="Bien, tenemos la idea, ahora como sabemos en que dirección mover a θ para decrecer a R(θ)?…"/>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46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1418FA3B-7D50-ED24-EF0D-FCDB41BF0AA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BA810B4-8EAC-D175-268D-FFC40F3DAAA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55</a:t>
            </a:fld>
            <a:endParaRPr lang="en-US" sz="2800" dirty="0"/>
          </a:p>
        </p:txBody>
      </p:sp>
    </p:spTree>
    <p:extLst>
      <p:ext uri="{BB962C8B-B14F-4D97-AF65-F5344CB8AC3E}">
        <p14:creationId xmlns:p14="http://schemas.microsoft.com/office/powerpoint/2010/main" val="349134543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xmlns:a14="http://schemas.microsoft.com/office/drawing/2010/main">
        <mc:Choice Requires="a14">
          <p:sp>
            <p:nvSpPr>
              <p:cNvPr id="421" name="ρ es la constante de aprendizaje, que es un valor que elegimos para determinar que tan rápido queremos que sea el entrenamiento.…"/>
              <p:cNvSpPr txBox="1">
                <a:spLocks noGrp="1"/>
              </p:cNvSpPr>
              <p:nvPr>
                <p:ph type="body" idx="1"/>
              </p:nvPr>
            </p:nvSpPr>
            <p:spPr>
              <a:xfrm>
                <a:off x="1295400" y="3710394"/>
                <a:ext cx="21869400" cy="9532780"/>
              </a:xfrm>
              <a:prstGeom prst="rect">
                <a:avLst/>
              </a:prstGeom>
            </p:spPr>
            <p:txBody>
              <a:bodyPr/>
              <a:lstStyle/>
              <a:p>
                <a:pPr lvl="1" indent="0" defTabSz="578358">
                  <a:spcBef>
                    <a:spcPts val="3200"/>
                  </a:spcBef>
                  <a:defRPr sz="4554">
                    <a:latin typeface="Graphik Compact Regular"/>
                    <a:ea typeface="Graphik Compact Regular"/>
                    <a:cs typeface="Graphik Compact Regular"/>
                    <a:sym typeface="Graphik Compact Regular"/>
                  </a:defRPr>
                </a:pPr>
                <a:r>
                  <a:rPr lang="es-ES_tradnl" dirty="0"/>
                  <a:t>ρ es la constante de aprendizaje, que es un valor que elegimos para determinar qué tan rápido queremos que sea el entrenamiento.</a:t>
                </a:r>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Obtengamos el gradiente para nuestra red, volvamos a R:</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𝑅</m:t>
                      </m:r>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nary>
                        <m:naryPr>
                          <m:chr m:val="∑"/>
                          <m:ctrlPr>
                            <a:rPr lang="es-ES_tradnl" sz="4800" i="1">
                              <a:latin typeface="Cambria Math" panose="02040503050406030204" pitchFamily="18" charset="0"/>
                            </a:rPr>
                          </m:ctrlPr>
                        </m:naryPr>
                        <m:sub>
                          <m:r>
                            <m:rPr>
                              <m:brk m:alnAt="23"/>
                            </m:rPr>
                            <a:rPr lang="en-US" sz="4800" i="1">
                              <a:latin typeface="Cambria Math" panose="02040503050406030204" pitchFamily="18" charset="0"/>
                            </a:rPr>
                            <m:t>𝑖</m:t>
                          </m:r>
                          <m:r>
                            <a:rPr lang="en-US" sz="4800" i="1">
                              <a:latin typeface="Cambria Math" panose="02040503050406030204" pitchFamily="18" charset="0"/>
                            </a:rPr>
                            <m:t>=1</m:t>
                          </m:r>
                        </m:sub>
                        <m:sup>
                          <m:r>
                            <a:rPr lang="en-US" sz="4800" i="1">
                              <a:latin typeface="Cambria Math" panose="02040503050406030204" pitchFamily="18" charset="0"/>
                            </a:rPr>
                            <m:t>𝑛</m:t>
                          </m:r>
                        </m:sup>
                        <m:e>
                          <m:sSup>
                            <m:sSupPr>
                              <m:ctrlPr>
                                <a:rPr lang="es-ES_tradnl" sz="4800" i="1">
                                  <a:latin typeface="Cambria Math" panose="02040503050406030204" pitchFamily="18" charset="0"/>
                                </a:rPr>
                              </m:ctrlPr>
                            </m:sSupPr>
                            <m:e>
                              <m:d>
                                <m:dPr>
                                  <m:ctrlPr>
                                    <a:rPr lang="es-ES_tradnl" sz="4800" i="1">
                                      <a:latin typeface="Cambria Math" panose="02040503050406030204" pitchFamily="18" charset="0"/>
                                    </a:rPr>
                                  </m:ctrlPr>
                                </m:dPr>
                                <m:e>
                                  <m:sSub>
                                    <m:sSubPr>
                                      <m:ctrlPr>
                                        <a:rPr lang="es-ES_tradnl" sz="4800" i="1">
                                          <a:latin typeface="Cambria Math" panose="02040503050406030204" pitchFamily="18" charset="0"/>
                                        </a:rPr>
                                      </m:ctrlPr>
                                    </m:sSubPr>
                                    <m:e>
                                      <m:r>
                                        <a:rPr lang="en-US" sz="4800" i="1">
                                          <a:latin typeface="Cambria Math" panose="02040503050406030204" pitchFamily="18" charset="0"/>
                                        </a:rPr>
                                        <m:t>𝑦</m:t>
                                      </m:r>
                                    </m:e>
                                    <m:sub>
                                      <m:r>
                                        <a:rPr lang="en-US" sz="4800" i="1">
                                          <a:latin typeface="Cambria Math" panose="02040503050406030204" pitchFamily="18" charset="0"/>
                                        </a:rPr>
                                        <m:t>𝑖</m:t>
                                      </m:r>
                                    </m:sub>
                                  </m:sSub>
                                  <m:r>
                                    <a:rPr lang="en-US" sz="4800" i="1">
                                      <a:latin typeface="Cambria Math" panose="02040503050406030204" pitchFamily="18" charset="0"/>
                                    </a:rPr>
                                    <m:t>−</m:t>
                                  </m:r>
                                  <m:r>
                                    <a:rPr lang="en-US" sz="4800" i="1">
                                      <a:latin typeface="Cambria Math" panose="02040503050406030204" pitchFamily="18" charset="0"/>
                                    </a:rPr>
                                    <m:t>𝑓</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𝑋</m:t>
                                      </m:r>
                                    </m:e>
                                    <m:sub>
                                      <m:r>
                                        <a:rPr lang="en-US" sz="4800" i="1">
                                          <a:latin typeface="Cambria Math" panose="02040503050406030204" pitchFamily="18" charset="0"/>
                                        </a:rPr>
                                        <m:t>𝑖</m:t>
                                      </m:r>
                                    </m:sub>
                                  </m:sSub>
                                  <m:r>
                                    <a:rPr lang="en-US" sz="4800" i="1">
                                      <a:latin typeface="Cambria Math" panose="02040503050406030204" pitchFamily="18" charset="0"/>
                                    </a:rPr>
                                    <m:t>)</m:t>
                                  </m:r>
                                </m:e>
                              </m:d>
                            </m:e>
                            <m:sup>
                              <m:r>
                                <a:rPr lang="en-US" sz="4800" i="1">
                                  <a:latin typeface="Cambria Math" panose="02040503050406030204" pitchFamily="18" charset="0"/>
                                </a:rPr>
                                <m:t>2</m:t>
                              </m:r>
                            </m:sup>
                          </m:sSup>
                        </m:e>
                      </m:nary>
                    </m:oMath>
                  </m:oMathPara>
                </a14:m>
                <a:endParaRPr lang="es-ES_tradnl" dirty="0"/>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Esto es una suma de n observaciones, por lo tanto, el gradiente es una suma de n. Cada término de la suma de R la podemos escribir como:</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𝑅</m:t>
                          </m:r>
                        </m:e>
                        <m:sub>
                          <m:r>
                            <a:rPr lang="en-US" sz="4800" b="0" i="1" smtClean="0">
                              <a:latin typeface="Cambria Math" panose="02040503050406030204" pitchFamily="18" charset="0"/>
                            </a:rPr>
                            <m:t>𝑖</m:t>
                          </m:r>
                        </m:sub>
                      </m:sSub>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sSup>
                        <m:sSupPr>
                          <m:ctrlPr>
                            <a:rPr lang="es-ES_tradnl" sz="4400" i="1">
                              <a:latin typeface="Cambria Math" panose="02040503050406030204" pitchFamily="18" charset="0"/>
                            </a:rPr>
                          </m:ctrlPr>
                        </m:sSupPr>
                        <m:e>
                          <m:d>
                            <m:dPr>
                              <m:ctrlPr>
                                <a:rPr lang="es-ES_tradnl" sz="4400" i="1">
                                  <a:latin typeface="Cambria Math" panose="02040503050406030204" pitchFamily="18" charset="0"/>
                                </a:rPr>
                              </m:ctrlPr>
                            </m:dPr>
                            <m:e>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a:latin typeface="Cambria Math" panose="02040503050406030204" pitchFamily="18" charset="0"/>
                                </a:rPr>
                                <m:t>−</m:t>
                              </m:r>
                              <m:r>
                                <a:rPr lang="en-US" sz="4400" i="1">
                                  <a:latin typeface="Cambria Math" panose="02040503050406030204" pitchFamily="18" charset="0"/>
                                  <a:ea typeface="Cambria Math" panose="02040503050406030204" pitchFamily="18" charset="0"/>
                                </a:rPr>
                                <m:t>𝛽</m:t>
                              </m:r>
                              <m:r>
                                <a:rPr lang="en-US" sz="4400" i="1">
                                  <a:latin typeface="Cambria Math" panose="02040503050406030204" pitchFamily="18" charset="0"/>
                                  <a:ea typeface="Cambria Math" panose="02040503050406030204" pitchFamily="18" charset="0"/>
                                </a:rPr>
                                <m:t>−</m:t>
                              </m:r>
                              <m:nary>
                                <m:naryPr>
                                  <m:chr m:val="∑"/>
                                  <m:ctrlPr>
                                    <a:rPr lang="en-US" sz="4400" i="1">
                                      <a:latin typeface="Cambria Math" panose="02040503050406030204" pitchFamily="18" charset="0"/>
                                      <a:ea typeface="Cambria Math" panose="02040503050406030204" pitchFamily="18" charset="0"/>
                                    </a:rPr>
                                  </m:ctrlPr>
                                </m:naryPr>
                                <m:sub>
                                  <m:r>
                                    <m:rPr>
                                      <m:brk m:alnAt="23"/>
                                    </m:rPr>
                                    <a:rPr lang="en-US" sz="4400" i="1">
                                      <a:latin typeface="Cambria Math" panose="02040503050406030204" pitchFamily="18" charset="0"/>
                                      <a:ea typeface="Cambria Math" panose="02040503050406030204" pitchFamily="18" charset="0"/>
                                    </a:rPr>
                                    <m:t>𝑘</m:t>
                                  </m:r>
                                  <m:r>
                                    <a:rPr lang="en-US" sz="4400" i="1">
                                      <a:latin typeface="Cambria Math" panose="02040503050406030204" pitchFamily="18" charset="0"/>
                                      <a:ea typeface="Cambria Math" panose="02040503050406030204" pitchFamily="18" charset="0"/>
                                    </a:rPr>
                                    <m:t>=1</m:t>
                                  </m:r>
                                </m:sub>
                                <m:sup>
                                  <m:r>
                                    <a:rPr lang="en-US" sz="4400" i="1">
                                      <a:latin typeface="Cambria Math" panose="02040503050406030204" pitchFamily="18" charset="0"/>
                                      <a:ea typeface="Cambria Math" panose="02040503050406030204" pitchFamily="18" charset="0"/>
                                    </a:rPr>
                                    <m:t>𝐾</m:t>
                                  </m:r>
                                </m:sup>
                                <m:e>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𝜔</m:t>
                                      </m:r>
                                    </m:e>
                                    <m:sub>
                                      <m:r>
                                        <a:rPr lang="en-US" sz="4400" i="1">
                                          <a:latin typeface="Cambria Math" panose="02040503050406030204" pitchFamily="18" charset="0"/>
                                        </a:rPr>
                                        <m:t>𝑘</m:t>
                                      </m:r>
                                    </m:sub>
                                  </m:sSub>
                                  <m:r>
                                    <a:rPr lang="en-US" sz="4400" i="1">
                                      <a:latin typeface="Cambria Math" panose="02040503050406030204" pitchFamily="18" charset="0"/>
                                    </a:rPr>
                                    <m:t> </m:t>
                                  </m:r>
                                  <m:r>
                                    <a:rPr lang="en-US" sz="4400" i="1">
                                      <a:latin typeface="Cambria Math" panose="02040503050406030204" pitchFamily="18" charset="0"/>
                                    </a:rPr>
                                    <m:t>𝑔</m:t>
                                  </m:r>
                                  <m:d>
                                    <m:dPr>
                                      <m:ctrlPr>
                                        <a:rPr lang="en-US" sz="4400" i="1">
                                          <a:latin typeface="Cambria Math" panose="02040503050406030204" pitchFamily="18" charset="0"/>
                                        </a:rPr>
                                      </m:ctrlPr>
                                    </m:dPr>
                                    <m:e>
                                      <m:nary>
                                        <m:naryPr>
                                          <m:chr m:val="∑"/>
                                          <m:ctrlPr>
                                            <a:rPr lang="en-US"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b>
                                            <m:sSubPr>
                                              <m:ctrlPr>
                                                <a:rPr lang="en-US"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sub>
                                          </m:sSub>
                                          <m:sSub>
                                            <m:sSubPr>
                                              <m:ctrlPr>
                                                <a:rPr lang="en-US" sz="4400" i="1">
                                                  <a:latin typeface="Cambria Math" panose="02040503050406030204" pitchFamily="18" charset="0"/>
                                                </a:rPr>
                                              </m:ctrlPr>
                                            </m:sSubPr>
                                            <m:e>
                                              <m:r>
                                                <a:rPr lang="en-US" sz="4400" i="1">
                                                  <a:latin typeface="Cambria Math" panose="02040503050406030204" pitchFamily="18" charset="0"/>
                                                </a:rPr>
                                                <m:t>𝑤</m:t>
                                              </m:r>
                                            </m:e>
                                            <m:sub>
                                              <m:r>
                                                <a:rPr lang="en-US" sz="4400" i="1">
                                                  <a:latin typeface="Cambria Math" panose="02040503050406030204" pitchFamily="18" charset="0"/>
                                                </a:rPr>
                                                <m:t>𝑘𝑖</m:t>
                                              </m:r>
                                            </m:sub>
                                          </m:sSub>
                                        </m:e>
                                      </m:nary>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𝑏</m:t>
                                          </m:r>
                                        </m:e>
                                        <m:sub>
                                          <m:r>
                                            <a:rPr lang="en-US" sz="4400" i="1">
                                              <a:latin typeface="Cambria Math" panose="02040503050406030204" pitchFamily="18" charset="0"/>
                                            </a:rPr>
                                            <m:t>𝑘</m:t>
                                          </m:r>
                                        </m:sub>
                                      </m:sSub>
                                    </m:e>
                                  </m:d>
                                </m:e>
                              </m:nary>
                            </m:e>
                          </m:d>
                        </m:e>
                        <m:sup>
                          <m:r>
                            <a:rPr lang="en-US" sz="4400" i="1">
                              <a:latin typeface="Cambria Math" panose="02040503050406030204" pitchFamily="18" charset="0"/>
                            </a:rPr>
                            <m:t>2</m:t>
                          </m:r>
                        </m:sup>
                      </m:sSup>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p:txBody>
          </p:sp>
        </mc:Choice>
        <mc:Fallback xmlns="">
          <p:sp>
            <p:nvSpPr>
              <p:cNvPr id="421" name="ρ es la constante de aprendizaje, que es un valor que elegimos para determinar que tan rápido queremos que sea el entrenamient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465" r="-1799" b="-23302"/>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B9BEC2DC-DBCF-969F-8C28-C166B117FA8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FB9CD32-1EBC-D9AC-1439-0BC5893374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56</a:t>
            </a:fld>
            <a:endParaRPr lang="en-US" sz="2800" dirty="0"/>
          </a:p>
        </p:txBody>
      </p:sp>
    </p:spTree>
    <p:extLst>
      <p:ext uri="{BB962C8B-B14F-4D97-AF65-F5344CB8AC3E}">
        <p14:creationId xmlns:p14="http://schemas.microsoft.com/office/powerpoint/2010/main" val="193768859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xmlns:a14="http://schemas.microsoft.com/office/drawing/2010/main">
        <mc:Choice Requires="a14">
          <p:sp>
            <p:nvSpPr>
              <p:cNvPr id="421" name="ρ es la constante de aprendizaje, que es un valor que elegimos para determinar que tan rápido queremos que sea el entrenamiento.…"/>
              <p:cNvSpPr txBox="1">
                <a:spLocks noGrp="1"/>
              </p:cNvSpPr>
              <p:nvPr>
                <p:ph type="body" idx="1"/>
              </p:nvPr>
            </p:nvSpPr>
            <p:spPr>
              <a:xfrm>
                <a:off x="1295400" y="3710394"/>
                <a:ext cx="21869400" cy="9532780"/>
              </a:xfrm>
              <a:prstGeom prst="rect">
                <a:avLst/>
              </a:prstGeom>
            </p:spPr>
            <p:txBody>
              <a:bodyPr/>
              <a:lstStyle/>
              <a:p>
                <a:pPr lvl="1" indent="0" defTabSz="578358">
                  <a:spcBef>
                    <a:spcPts val="3200"/>
                  </a:spcBef>
                  <a:defRPr sz="4554">
                    <a:latin typeface="Graphik Compact Regular"/>
                    <a:ea typeface="Graphik Compact Regular"/>
                    <a:cs typeface="Graphik Compact Regular"/>
                    <a:sym typeface="Graphik Compact Regular"/>
                  </a:defRPr>
                </a:pPr>
                <a:r>
                  <a:rPr lang="es-ES_tradnl" dirty="0"/>
                  <a:t>ρ es la constante de aprendizaje, que es un valor que elegimos para determinar qué tan rápido queremos que sea el entrenamiento.</a:t>
                </a:r>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Obtengamos el gradiente para nuestra red, volvamos a R:</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𝑅</m:t>
                      </m:r>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nary>
                        <m:naryPr>
                          <m:chr m:val="∑"/>
                          <m:ctrlPr>
                            <a:rPr lang="es-ES_tradnl" sz="4800" i="1">
                              <a:latin typeface="Cambria Math" panose="02040503050406030204" pitchFamily="18" charset="0"/>
                            </a:rPr>
                          </m:ctrlPr>
                        </m:naryPr>
                        <m:sub>
                          <m:r>
                            <m:rPr>
                              <m:brk m:alnAt="23"/>
                            </m:rPr>
                            <a:rPr lang="en-US" sz="4800" i="1">
                              <a:latin typeface="Cambria Math" panose="02040503050406030204" pitchFamily="18" charset="0"/>
                            </a:rPr>
                            <m:t>𝑖</m:t>
                          </m:r>
                          <m:r>
                            <a:rPr lang="en-US" sz="4800" i="1">
                              <a:latin typeface="Cambria Math" panose="02040503050406030204" pitchFamily="18" charset="0"/>
                            </a:rPr>
                            <m:t>=1</m:t>
                          </m:r>
                        </m:sub>
                        <m:sup>
                          <m:r>
                            <a:rPr lang="en-US" sz="4800" i="1">
                              <a:latin typeface="Cambria Math" panose="02040503050406030204" pitchFamily="18" charset="0"/>
                            </a:rPr>
                            <m:t>𝑛</m:t>
                          </m:r>
                        </m:sup>
                        <m:e>
                          <m:sSup>
                            <m:sSupPr>
                              <m:ctrlPr>
                                <a:rPr lang="es-ES_tradnl" sz="4800" i="1">
                                  <a:latin typeface="Cambria Math" panose="02040503050406030204" pitchFamily="18" charset="0"/>
                                </a:rPr>
                              </m:ctrlPr>
                            </m:sSupPr>
                            <m:e>
                              <m:d>
                                <m:dPr>
                                  <m:ctrlPr>
                                    <a:rPr lang="es-ES_tradnl" sz="4800" i="1">
                                      <a:latin typeface="Cambria Math" panose="02040503050406030204" pitchFamily="18" charset="0"/>
                                    </a:rPr>
                                  </m:ctrlPr>
                                </m:dPr>
                                <m:e>
                                  <m:sSub>
                                    <m:sSubPr>
                                      <m:ctrlPr>
                                        <a:rPr lang="es-ES_tradnl" sz="4800" i="1">
                                          <a:latin typeface="Cambria Math" panose="02040503050406030204" pitchFamily="18" charset="0"/>
                                        </a:rPr>
                                      </m:ctrlPr>
                                    </m:sSubPr>
                                    <m:e>
                                      <m:r>
                                        <a:rPr lang="en-US" sz="4800" i="1">
                                          <a:latin typeface="Cambria Math" panose="02040503050406030204" pitchFamily="18" charset="0"/>
                                        </a:rPr>
                                        <m:t>𝑦</m:t>
                                      </m:r>
                                    </m:e>
                                    <m:sub>
                                      <m:r>
                                        <a:rPr lang="en-US" sz="4800" i="1">
                                          <a:latin typeface="Cambria Math" panose="02040503050406030204" pitchFamily="18" charset="0"/>
                                        </a:rPr>
                                        <m:t>𝑖</m:t>
                                      </m:r>
                                    </m:sub>
                                  </m:sSub>
                                  <m:r>
                                    <a:rPr lang="en-US" sz="4800" i="1">
                                      <a:latin typeface="Cambria Math" panose="02040503050406030204" pitchFamily="18" charset="0"/>
                                    </a:rPr>
                                    <m:t>−</m:t>
                                  </m:r>
                                  <m:r>
                                    <a:rPr lang="en-US" sz="4800" i="1">
                                      <a:latin typeface="Cambria Math" panose="02040503050406030204" pitchFamily="18" charset="0"/>
                                    </a:rPr>
                                    <m:t>𝑓</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𝑋</m:t>
                                      </m:r>
                                    </m:e>
                                    <m:sub>
                                      <m:r>
                                        <a:rPr lang="en-US" sz="4800" i="1">
                                          <a:latin typeface="Cambria Math" panose="02040503050406030204" pitchFamily="18" charset="0"/>
                                        </a:rPr>
                                        <m:t>𝑖</m:t>
                                      </m:r>
                                    </m:sub>
                                  </m:sSub>
                                  <m:r>
                                    <a:rPr lang="en-US" sz="4800" i="1">
                                      <a:latin typeface="Cambria Math" panose="02040503050406030204" pitchFamily="18" charset="0"/>
                                    </a:rPr>
                                    <m:t>)</m:t>
                                  </m:r>
                                </m:e>
                              </m:d>
                            </m:e>
                            <m:sup>
                              <m:r>
                                <a:rPr lang="en-US" sz="4800" i="1">
                                  <a:latin typeface="Cambria Math" panose="02040503050406030204" pitchFamily="18" charset="0"/>
                                </a:rPr>
                                <m:t>2</m:t>
                              </m:r>
                            </m:sup>
                          </m:sSup>
                        </m:e>
                      </m:nary>
                    </m:oMath>
                  </m:oMathPara>
                </a14:m>
                <a:endParaRPr lang="es-ES_tradnl" dirty="0"/>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Esto es una suma de n observaciones, por lo tanto, el gradiente es una suma de n. Cada término de la suma de R la podemos escribir como:</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𝑅</m:t>
                          </m:r>
                        </m:e>
                        <m:sub>
                          <m:r>
                            <a:rPr lang="en-US" sz="4800" b="0" i="1" smtClean="0">
                              <a:latin typeface="Cambria Math" panose="02040503050406030204" pitchFamily="18" charset="0"/>
                            </a:rPr>
                            <m:t>𝑖</m:t>
                          </m:r>
                        </m:sub>
                      </m:sSub>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sSup>
                        <m:sSupPr>
                          <m:ctrlPr>
                            <a:rPr lang="es-ES_tradnl" sz="4400" i="1">
                              <a:latin typeface="Cambria Math" panose="02040503050406030204" pitchFamily="18" charset="0"/>
                            </a:rPr>
                          </m:ctrlPr>
                        </m:sSupPr>
                        <m:e>
                          <m:d>
                            <m:dPr>
                              <m:ctrlPr>
                                <a:rPr lang="es-ES_tradnl" sz="4400" i="1">
                                  <a:latin typeface="Cambria Math" panose="02040503050406030204" pitchFamily="18" charset="0"/>
                                </a:rPr>
                              </m:ctrlPr>
                            </m:dPr>
                            <m:e>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a:latin typeface="Cambria Math" panose="02040503050406030204" pitchFamily="18" charset="0"/>
                                </a:rPr>
                                <m:t>−</m:t>
                              </m:r>
                              <m:r>
                                <a:rPr lang="en-US" sz="4400" i="1">
                                  <a:latin typeface="Cambria Math" panose="02040503050406030204" pitchFamily="18" charset="0"/>
                                  <a:ea typeface="Cambria Math" panose="02040503050406030204" pitchFamily="18" charset="0"/>
                                </a:rPr>
                                <m:t>𝛽</m:t>
                              </m:r>
                              <m:r>
                                <a:rPr lang="en-US" sz="4400" i="1">
                                  <a:latin typeface="Cambria Math" panose="02040503050406030204" pitchFamily="18" charset="0"/>
                                  <a:ea typeface="Cambria Math" panose="02040503050406030204" pitchFamily="18" charset="0"/>
                                </a:rPr>
                                <m:t>−</m:t>
                              </m:r>
                              <m:nary>
                                <m:naryPr>
                                  <m:chr m:val="∑"/>
                                  <m:ctrlPr>
                                    <a:rPr lang="en-US" sz="4400" i="1">
                                      <a:latin typeface="Cambria Math" panose="02040503050406030204" pitchFamily="18" charset="0"/>
                                      <a:ea typeface="Cambria Math" panose="02040503050406030204" pitchFamily="18" charset="0"/>
                                    </a:rPr>
                                  </m:ctrlPr>
                                </m:naryPr>
                                <m:sub>
                                  <m:r>
                                    <m:rPr>
                                      <m:brk m:alnAt="23"/>
                                    </m:rPr>
                                    <a:rPr lang="en-US" sz="4400" i="1">
                                      <a:latin typeface="Cambria Math" panose="02040503050406030204" pitchFamily="18" charset="0"/>
                                      <a:ea typeface="Cambria Math" panose="02040503050406030204" pitchFamily="18" charset="0"/>
                                    </a:rPr>
                                    <m:t>𝑘</m:t>
                                  </m:r>
                                  <m:r>
                                    <a:rPr lang="en-US" sz="4400" i="1">
                                      <a:latin typeface="Cambria Math" panose="02040503050406030204" pitchFamily="18" charset="0"/>
                                      <a:ea typeface="Cambria Math" panose="02040503050406030204" pitchFamily="18" charset="0"/>
                                    </a:rPr>
                                    <m:t>=1</m:t>
                                  </m:r>
                                </m:sub>
                                <m:sup>
                                  <m:r>
                                    <a:rPr lang="en-US" sz="4400" i="1">
                                      <a:latin typeface="Cambria Math" panose="02040503050406030204" pitchFamily="18" charset="0"/>
                                      <a:ea typeface="Cambria Math" panose="02040503050406030204" pitchFamily="18" charset="0"/>
                                    </a:rPr>
                                    <m:t>𝐾</m:t>
                                  </m:r>
                                </m:sup>
                                <m:e>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𝜔</m:t>
                                      </m:r>
                                    </m:e>
                                    <m:sub>
                                      <m:r>
                                        <a:rPr lang="en-US" sz="4400" i="1">
                                          <a:latin typeface="Cambria Math" panose="02040503050406030204" pitchFamily="18" charset="0"/>
                                        </a:rPr>
                                        <m:t>𝑘</m:t>
                                      </m:r>
                                    </m:sub>
                                  </m:sSub>
                                  <m:r>
                                    <a:rPr lang="en-US" sz="4400" i="1">
                                      <a:latin typeface="Cambria Math" panose="02040503050406030204" pitchFamily="18" charset="0"/>
                                    </a:rPr>
                                    <m:t> </m:t>
                                  </m:r>
                                  <m:r>
                                    <a:rPr lang="en-US" sz="4400" i="1">
                                      <a:latin typeface="Cambria Math" panose="02040503050406030204" pitchFamily="18" charset="0"/>
                                    </a:rPr>
                                    <m:t>𝑔</m:t>
                                  </m:r>
                                  <m:d>
                                    <m:dPr>
                                      <m:ctrlPr>
                                        <a:rPr lang="en-US" sz="4400" i="1">
                                          <a:latin typeface="Cambria Math" panose="02040503050406030204" pitchFamily="18" charset="0"/>
                                        </a:rPr>
                                      </m:ctrlPr>
                                    </m:dPr>
                                    <m:e>
                                      <m:nary>
                                        <m:naryPr>
                                          <m:chr m:val="∑"/>
                                          <m:ctrlPr>
                                            <a:rPr lang="en-US"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b>
                                            <m:sSubPr>
                                              <m:ctrlPr>
                                                <a:rPr lang="en-US"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sub>
                                          </m:sSub>
                                          <m:sSub>
                                            <m:sSubPr>
                                              <m:ctrlPr>
                                                <a:rPr lang="en-US" sz="4400" i="1">
                                                  <a:latin typeface="Cambria Math" panose="02040503050406030204" pitchFamily="18" charset="0"/>
                                                </a:rPr>
                                              </m:ctrlPr>
                                            </m:sSubPr>
                                            <m:e>
                                              <m:r>
                                                <a:rPr lang="en-US" sz="4400" i="1">
                                                  <a:latin typeface="Cambria Math" panose="02040503050406030204" pitchFamily="18" charset="0"/>
                                                </a:rPr>
                                                <m:t>𝑤</m:t>
                                              </m:r>
                                            </m:e>
                                            <m:sub>
                                              <m:r>
                                                <a:rPr lang="en-US" sz="4400" i="1">
                                                  <a:latin typeface="Cambria Math" panose="02040503050406030204" pitchFamily="18" charset="0"/>
                                                </a:rPr>
                                                <m:t>𝑘𝑖</m:t>
                                              </m:r>
                                            </m:sub>
                                          </m:sSub>
                                        </m:e>
                                      </m:nary>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𝑏</m:t>
                                          </m:r>
                                        </m:e>
                                        <m:sub>
                                          <m:r>
                                            <a:rPr lang="en-US" sz="4400" i="1">
                                              <a:latin typeface="Cambria Math" panose="02040503050406030204" pitchFamily="18" charset="0"/>
                                            </a:rPr>
                                            <m:t>𝑘</m:t>
                                          </m:r>
                                        </m:sub>
                                      </m:sSub>
                                    </m:e>
                                  </m:d>
                                </m:e>
                              </m:nary>
                            </m:e>
                          </m:d>
                        </m:e>
                        <m:sup>
                          <m:r>
                            <a:rPr lang="en-US" sz="4400" i="1">
                              <a:latin typeface="Cambria Math" panose="02040503050406030204" pitchFamily="18" charset="0"/>
                            </a:rPr>
                            <m:t>2</m:t>
                          </m:r>
                        </m:sup>
                      </m:sSup>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p:txBody>
          </p:sp>
        </mc:Choice>
        <mc:Fallback xmlns="">
          <p:sp>
            <p:nvSpPr>
              <p:cNvPr id="421" name="ρ es la constante de aprendizaje, que es un valor que elegimos para determinar que tan rápido queremos que sea el entrenamient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465" r="-1799" b="-23302"/>
                </a:stretch>
              </a:blipFill>
            </p:spPr>
            <p:txBody>
              <a:bodyPr/>
              <a:lstStyle/>
              <a:p>
                <a:r>
                  <a:rPr lang="es-ES_tradnl">
                    <a:noFill/>
                  </a:rPr>
                  <a:t> </a:t>
                </a:r>
              </a:p>
            </p:txBody>
          </p:sp>
        </mc:Fallback>
      </mc:AlternateContent>
      <p:sp>
        <p:nvSpPr>
          <p:cNvPr id="2" name="Line">
            <a:extLst>
              <a:ext uri="{FF2B5EF4-FFF2-40B4-BE49-F238E27FC236}">
                <a16:creationId xmlns:a16="http://schemas.microsoft.com/office/drawing/2014/main" id="{718848A2-46CC-F24A-BDCF-E81D837D9B1A}"/>
              </a:ext>
            </a:extLst>
          </p:cNvPr>
          <p:cNvSpPr/>
          <p:nvPr/>
        </p:nvSpPr>
        <p:spPr>
          <a:xfrm>
            <a:off x="14063133" y="12280419"/>
            <a:ext cx="3136879" cy="1"/>
          </a:xfrm>
          <a:prstGeom prst="line">
            <a:avLst/>
          </a:prstGeom>
          <a:ln w="63500">
            <a:solidFill>
              <a:schemeClr val="accent5">
                <a:hueOff val="129701"/>
                <a:lumOff val="-22825"/>
              </a:schemeClr>
            </a:solidFill>
            <a:miter lim="400000"/>
          </a:ln>
        </p:spPr>
        <p:txBody>
          <a:bodyPr lIns="50800" tIns="50800" rIns="50800" bIns="50800" anchor="ctr"/>
          <a:lstStyle/>
          <a:p>
            <a:endParaRPr lang="es-ES_tradn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243B8-487A-E018-11B3-5276BCA4D9B5}"/>
                  </a:ext>
                </a:extLst>
              </p:cNvPr>
              <p:cNvSpPr txBox="1"/>
              <p:nvPr/>
            </p:nvSpPr>
            <p:spPr>
              <a:xfrm>
                <a:off x="17716499" y="11672103"/>
                <a:ext cx="5758356" cy="15710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𝑧</m:t>
                          </m:r>
                        </m:e>
                        <m:sub>
                          <m:r>
                            <a:rPr lang="en-US" sz="4400" b="0" i="1" smtClean="0">
                              <a:latin typeface="Cambria Math" panose="02040503050406030204" pitchFamily="18" charset="0"/>
                            </a:rPr>
                            <m:t>𝑖𝑘</m:t>
                          </m:r>
                        </m:sub>
                      </m:sSub>
                      <m:r>
                        <a:rPr lang="en-US" sz="4400" b="0" i="1" smtClean="0">
                          <a:latin typeface="Cambria Math" panose="02040503050406030204" pitchFamily="18" charset="0"/>
                        </a:rPr>
                        <m:t>=</m:t>
                      </m:r>
                      <m:nary>
                        <m:naryPr>
                          <m:chr m:val="∑"/>
                          <m:ctrlPr>
                            <a:rPr lang="en-US"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b>
                            <m:sSubPr>
                              <m:ctrlPr>
                                <a:rPr lang="en-US"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sub>
                          </m:sSub>
                          <m:sSub>
                            <m:sSubPr>
                              <m:ctrlPr>
                                <a:rPr lang="en-US" sz="4400" i="1">
                                  <a:latin typeface="Cambria Math" panose="02040503050406030204" pitchFamily="18" charset="0"/>
                                </a:rPr>
                              </m:ctrlPr>
                            </m:sSubPr>
                            <m:e>
                              <m:r>
                                <a:rPr lang="en-US" sz="4400" i="1">
                                  <a:latin typeface="Cambria Math" panose="02040503050406030204" pitchFamily="18" charset="0"/>
                                </a:rPr>
                                <m:t>𝑤</m:t>
                              </m:r>
                            </m:e>
                            <m:sub>
                              <m:r>
                                <a:rPr lang="en-US" sz="4400" i="1">
                                  <a:latin typeface="Cambria Math" panose="02040503050406030204" pitchFamily="18" charset="0"/>
                                </a:rPr>
                                <m:t>𝑘𝑖</m:t>
                              </m:r>
                            </m:sub>
                          </m:sSub>
                        </m:e>
                      </m:nary>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𝑏</m:t>
                          </m:r>
                        </m:e>
                        <m:sub>
                          <m:r>
                            <a:rPr lang="en-US" sz="4400" i="1">
                              <a:latin typeface="Cambria Math" panose="02040503050406030204" pitchFamily="18" charset="0"/>
                            </a:rPr>
                            <m:t>𝑘</m:t>
                          </m:r>
                        </m:sub>
                      </m:sSub>
                    </m:oMath>
                  </m:oMathPara>
                </a14:m>
                <a:endParaRPr lang="es-ES_tradnl" sz="6000" dirty="0"/>
              </a:p>
            </p:txBody>
          </p:sp>
        </mc:Choice>
        <mc:Fallback xmlns="">
          <p:sp>
            <p:nvSpPr>
              <p:cNvPr id="5" name="TextBox 4">
                <a:extLst>
                  <a:ext uri="{FF2B5EF4-FFF2-40B4-BE49-F238E27FC236}">
                    <a16:creationId xmlns:a16="http://schemas.microsoft.com/office/drawing/2014/main" id="{213243B8-487A-E018-11B3-5276BCA4D9B5}"/>
                  </a:ext>
                </a:extLst>
              </p:cNvPr>
              <p:cNvSpPr txBox="1">
                <a:spLocks noRot="1" noChangeAspect="1" noMove="1" noResize="1" noEditPoints="1" noAdjustHandles="1" noChangeArrowheads="1" noChangeShapeType="1" noTextEdit="1"/>
              </p:cNvSpPr>
              <p:nvPr/>
            </p:nvSpPr>
            <p:spPr>
              <a:xfrm>
                <a:off x="17716499" y="11672103"/>
                <a:ext cx="5758356" cy="1571071"/>
              </a:xfrm>
              <a:prstGeom prst="rect">
                <a:avLst/>
              </a:prstGeom>
              <a:blipFill>
                <a:blip r:embed="rId3"/>
                <a:stretch>
                  <a:fillRect l="-4835" t="-158065" b="-216935"/>
                </a:stretch>
              </a:blipFill>
              <a:ln w="12700" cap="flat">
                <a:noFill/>
                <a:miter lim="400000"/>
              </a:ln>
              <a:effectLst/>
            </p:spPr>
            <p:txBody>
              <a:bodyPr/>
              <a:lstStyle/>
              <a:p>
                <a:r>
                  <a:rPr lang="es-ES_tradnl">
                    <a:noFill/>
                  </a:rPr>
                  <a:t> </a:t>
                </a:r>
              </a:p>
            </p:txBody>
          </p:sp>
        </mc:Fallback>
      </mc:AlternateContent>
      <p:sp>
        <p:nvSpPr>
          <p:cNvPr id="6" name="Line">
            <a:extLst>
              <a:ext uri="{FF2B5EF4-FFF2-40B4-BE49-F238E27FC236}">
                <a16:creationId xmlns:a16="http://schemas.microsoft.com/office/drawing/2014/main" id="{312A2736-C947-2B1A-65B9-5986C37D9A33}"/>
              </a:ext>
            </a:extLst>
          </p:cNvPr>
          <p:cNvSpPr/>
          <p:nvPr/>
        </p:nvSpPr>
        <p:spPr>
          <a:xfrm>
            <a:off x="15836461" y="12401368"/>
            <a:ext cx="2199291" cy="188418"/>
          </a:xfrm>
          <a:prstGeom prst="line">
            <a:avLst/>
          </a:prstGeom>
          <a:ln w="88900">
            <a:solidFill>
              <a:schemeClr val="accent5">
                <a:hueOff val="129701"/>
                <a:lumOff val="-22825"/>
              </a:schemeClr>
            </a:solidFill>
            <a:miter lim="400000"/>
            <a:tailEnd type="triangle"/>
          </a:ln>
        </p:spPr>
        <p:txBody>
          <a:bodyPr lIns="50800" tIns="50800" rIns="50800" bIns="50800" anchor="ctr"/>
          <a:lstStyle/>
          <a:p>
            <a:endParaRPr lang="es-ES_tradnl"/>
          </a:p>
        </p:txBody>
      </p:sp>
      <p:sp>
        <p:nvSpPr>
          <p:cNvPr id="7" name="Para simplificar creamos la siguiente variable intermedia">
            <a:extLst>
              <a:ext uri="{FF2B5EF4-FFF2-40B4-BE49-F238E27FC236}">
                <a16:creationId xmlns:a16="http://schemas.microsoft.com/office/drawing/2014/main" id="{8DF3D9AB-9CE3-8481-E16D-043BBE5A59A5}"/>
              </a:ext>
            </a:extLst>
          </p:cNvPr>
          <p:cNvSpPr txBox="1"/>
          <p:nvPr/>
        </p:nvSpPr>
        <p:spPr>
          <a:xfrm>
            <a:off x="8275611" y="12668207"/>
            <a:ext cx="9130833"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spc="-32">
                <a:solidFill>
                  <a:schemeClr val="accent5">
                    <a:hueOff val="129701"/>
                    <a:lumOff val="-22825"/>
                  </a:schemeClr>
                </a:solidFill>
              </a:defRPr>
            </a:lvl1pPr>
          </a:lstStyle>
          <a:p>
            <a:r>
              <a:rPr lang="es-ES_tradnl" dirty="0"/>
              <a:t>Para simplificar creamos la siguiente variable intermedia</a:t>
            </a:r>
          </a:p>
        </p:txBody>
      </p:sp>
      <p:sp>
        <p:nvSpPr>
          <p:cNvPr id="8" name="Footer Placeholder 4">
            <a:extLst>
              <a:ext uri="{FF2B5EF4-FFF2-40B4-BE49-F238E27FC236}">
                <a16:creationId xmlns:a16="http://schemas.microsoft.com/office/drawing/2014/main" id="{B59F27D6-5145-E014-90A6-8CF7C7C1AF4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9" name="Slide Number Placeholder 5">
            <a:extLst>
              <a:ext uri="{FF2B5EF4-FFF2-40B4-BE49-F238E27FC236}">
                <a16:creationId xmlns:a16="http://schemas.microsoft.com/office/drawing/2014/main" id="{38ADACF2-64EB-89E1-2DF9-7251CB364F1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57</a:t>
            </a:fld>
            <a:endParaRPr lang="en-US" sz="2800" dirty="0"/>
          </a:p>
        </p:txBody>
      </p:sp>
    </p:spTree>
    <p:extLst>
      <p:ext uri="{BB962C8B-B14F-4D97-AF65-F5344CB8AC3E}">
        <p14:creationId xmlns:p14="http://schemas.microsoft.com/office/powerpoint/2010/main" val="92040016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xmlns:a14="http://schemas.microsoft.com/office/drawing/2010/main">
        <mc:Choice Requires="a14">
          <p:sp>
            <p:nvSpPr>
              <p:cNvPr id="436" name="Realizamos la derivada parcial de cada peso sináptico, empezamos por los pesos de la ultima capa:…"/>
              <p:cNvSpPr txBox="1">
                <a:spLocks noGrp="1"/>
              </p:cNvSpPr>
              <p:nvPr>
                <p:ph type="body" idx="1"/>
              </p:nvPr>
            </p:nvSpPr>
            <p:spPr>
              <a:xfrm>
                <a:off x="1295400" y="3710394"/>
                <a:ext cx="21869400" cy="9532780"/>
              </a:xfrm>
              <a:prstGeom prst="rect">
                <a:avLst/>
              </a:prstGeom>
            </p:spPr>
            <p:txBody>
              <a:bodyPr>
                <a:normAutofit/>
              </a:bodyPr>
              <a:lstStyle/>
              <a:p>
                <a:pPr lvl="1" indent="0" defTabSz="549148">
                  <a:spcBef>
                    <a:spcPts val="3100"/>
                  </a:spcBef>
                  <a:defRPr sz="4324">
                    <a:latin typeface="Graphik Compact Regular"/>
                    <a:ea typeface="Graphik Compact Regular"/>
                    <a:cs typeface="Graphik Compact Regular"/>
                    <a:sym typeface="Graphik Compact Regular"/>
                  </a:defRPr>
                </a:pPr>
                <a:r>
                  <a:rPr lang="es-ES_tradnl" dirty="0"/>
                  <a:t>Realizamos la derivada parcial de cada peso sináptico, empezamos por los pesos de la última capa:</a:t>
                </a:r>
              </a:p>
              <a:p>
                <a:pPr lvl="1" indent="0" defTabSz="549148">
                  <a:spcBef>
                    <a:spcPts val="3100"/>
                  </a:spcBef>
                  <a:defRPr sz="432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m:t>
                      </m:r>
                      <m:d>
                        <m:d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𝑦</m:t>
                              </m:r>
                            </m:e>
                            <m:sub>
                              <m:r>
                                <a:rPr lang="en-US" b="0" i="1" smtClean="0">
                                  <a:solidFill>
                                    <a:schemeClr val="accent5">
                                      <a:lumMod val="75000"/>
                                    </a:schemeClr>
                                  </a:solidFill>
                                  <a:latin typeface="Cambria Math" panose="02040503050406030204" pitchFamily="18" charset="0"/>
                                  <a:ea typeface="Cambria Math" panose="02040503050406030204" pitchFamily="18" charset="0"/>
                                </a:rPr>
                                <m:t>𝑖</m:t>
                              </m:r>
                            </m:sub>
                          </m:sSub>
                          <m:r>
                            <a:rPr lang="en-US" b="0" i="1" smtClean="0">
                              <a:solidFill>
                                <a:schemeClr val="accent5">
                                  <a:lumMod val="75000"/>
                                </a:schemeClr>
                              </a:solidFill>
                              <a:latin typeface="Cambria Math" panose="02040503050406030204" pitchFamily="18" charset="0"/>
                              <a:ea typeface="Cambria Math" panose="02040503050406030204" pitchFamily="18" charset="0"/>
                            </a:rPr>
                            <m:t>−</m:t>
                          </m:r>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𝑓</m:t>
                              </m:r>
                            </m:e>
                            <m:sub>
                              <m:r>
                                <a:rPr lang="en-US" i="1">
                                  <a:solidFill>
                                    <a:schemeClr val="accent5">
                                      <a:lumMod val="75000"/>
                                    </a:schemeClr>
                                  </a:solidFill>
                                  <a:latin typeface="Cambria Math" panose="02040503050406030204" pitchFamily="18" charset="0"/>
                                  <a:ea typeface="Cambria Math" panose="02040503050406030204" pitchFamily="18" charset="0"/>
                                </a:rPr>
                                <m:t>𝜃</m:t>
                              </m:r>
                            </m:sub>
                          </m:sSub>
                          <m:d>
                            <m:dPr>
                              <m:ctrlPr>
                                <a:rPr lang="en-US" i="1">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𝑖</m:t>
                                  </m:r>
                                </m:sub>
                              </m:sSub>
                            </m:e>
                          </m:d>
                        </m:e>
                      </m:d>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m:oMathPara>
                </a14:m>
                <a:endParaRPr lang="es-ES_tradnl" dirty="0"/>
              </a:p>
              <a:p>
                <a:pPr lvl="1" indent="0" defTabSz="549148">
                  <a:spcBef>
                    <a:spcPts val="3100"/>
                  </a:spcBef>
                  <a:defRPr sz="4324">
                    <a:latin typeface="Graphik Compact Regular"/>
                    <a:ea typeface="Graphik Compact Regular"/>
                    <a:cs typeface="Graphik Compact Regular"/>
                    <a:sym typeface="Graphik Compact Regular"/>
                  </a:defRPr>
                </a:pPr>
                <a:r>
                  <a:rPr lang="es-ES_tradnl" dirty="0"/>
                  <a:t>Y los pesos de la capa oculta:</a:t>
                </a:r>
                <a:br>
                  <a:rPr lang="es-ES_tradnl" dirty="0"/>
                </a:br>
                <a:endParaRPr lang="es-ES_tradnl" dirty="0"/>
              </a:p>
              <a:p>
                <a:pPr lvl="1" indent="0" defTabSz="549148">
                  <a:spcBef>
                    <a:spcPts val="3100"/>
                  </a:spcBef>
                  <a:defRPr sz="432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𝑘𝑗</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r>
                            <a:rPr lang="en-US" i="1">
                              <a:latin typeface="Cambria Math" panose="02040503050406030204" pitchFamily="18" charset="0"/>
                              <a:ea typeface="Cambria Math" panose="02040503050406030204" pitchFamily="18" charset="0"/>
                            </a:rPr>
                            <m:t>)</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den>
                      </m:f>
                      <m:f>
                        <m:fPr>
                          <m:ctrlPr>
                            <a:rPr lang="en-US" i="1">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𝑘𝑗</m:t>
                              </m:r>
                            </m:sub>
                          </m:sSub>
                        </m:den>
                      </m:f>
                      <m:r>
                        <a:rPr lang="en-US" b="0" i="1" smtClean="0">
                          <a:latin typeface="Cambria Math" panose="02040503050406030204" pitchFamily="18" charset="0"/>
                          <a:ea typeface="Cambria Math" panose="02040503050406030204" pitchFamily="18" charset="0"/>
                        </a:rPr>
                        <m:t>=−</m:t>
                      </m:r>
                      <m:d>
                        <m:d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𝑦</m:t>
                              </m:r>
                            </m:e>
                            <m:sub>
                              <m:r>
                                <a:rPr lang="en-US" b="0" i="1" smtClean="0">
                                  <a:solidFill>
                                    <a:schemeClr val="accent5">
                                      <a:lumMod val="75000"/>
                                    </a:schemeClr>
                                  </a:solidFill>
                                  <a:latin typeface="Cambria Math" panose="02040503050406030204" pitchFamily="18" charset="0"/>
                                  <a:ea typeface="Cambria Math" panose="02040503050406030204" pitchFamily="18" charset="0"/>
                                </a:rPr>
                                <m:t>𝑖</m:t>
                              </m:r>
                            </m:sub>
                          </m:sSub>
                          <m:r>
                            <a:rPr lang="en-US" b="0" i="1" smtClean="0">
                              <a:solidFill>
                                <a:schemeClr val="accent5">
                                  <a:lumMod val="75000"/>
                                </a:schemeClr>
                              </a:solidFill>
                              <a:latin typeface="Cambria Math" panose="02040503050406030204" pitchFamily="18" charset="0"/>
                              <a:ea typeface="Cambria Math" panose="02040503050406030204" pitchFamily="18" charset="0"/>
                            </a:rPr>
                            <m:t>−</m:t>
                          </m:r>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𝑓</m:t>
                              </m:r>
                            </m:e>
                            <m:sub>
                              <m:r>
                                <a:rPr lang="en-US" i="1">
                                  <a:solidFill>
                                    <a:schemeClr val="accent5">
                                      <a:lumMod val="75000"/>
                                    </a:schemeClr>
                                  </a:solidFill>
                                  <a:latin typeface="Cambria Math" panose="02040503050406030204" pitchFamily="18" charset="0"/>
                                  <a:ea typeface="Cambria Math" panose="02040503050406030204" pitchFamily="18" charset="0"/>
                                </a:rPr>
                                <m:t>𝜃</m:t>
                              </m:r>
                            </m:sub>
                          </m:sSub>
                          <m:d>
                            <m:dPr>
                              <m:ctrlPr>
                                <a:rPr lang="en-US" i="1">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𝑖</m:t>
                                  </m:r>
                                </m:sub>
                              </m:sSub>
                            </m:e>
                          </m:d>
                        </m:e>
                      </m:d>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𝑔</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𝑗</m:t>
                          </m:r>
                        </m:sub>
                      </m:sSub>
                    </m:oMath>
                  </m:oMathPara>
                </a14:m>
                <a:endParaRPr lang="es-ES_tradnl" dirty="0"/>
              </a:p>
              <a:p>
                <a:pPr defTabSz="549148">
                  <a:spcBef>
                    <a:spcPts val="3100"/>
                  </a:spcBef>
                  <a:defRPr sz="4324">
                    <a:latin typeface="Graphik Compact Regular"/>
                    <a:ea typeface="Graphik Compact Regular"/>
                    <a:cs typeface="Graphik Compact Regular"/>
                    <a:sym typeface="Graphik Compact Regular"/>
                  </a:defRPr>
                </a:pPr>
                <a:r>
                  <a:rPr lang="es-ES_tradnl" dirty="0"/>
                  <a:t>Notamos que el residuo aparece en todas las derivadas. Este traslado del residuo desde la salida para encontrar los valores es lo que llamamos </a:t>
                </a:r>
                <a:r>
                  <a:rPr lang="es-ES_tradnl" dirty="0" err="1">
                    <a:solidFill>
                      <a:schemeClr val="accent6"/>
                    </a:solidFill>
                    <a:latin typeface="Graphik Compact Bold"/>
                    <a:ea typeface="Graphik Compact Bold"/>
                    <a:cs typeface="Graphik Compact Bold"/>
                    <a:sym typeface="Graphik Compact Bold"/>
                  </a:rPr>
                  <a:t>backpropagation</a:t>
                </a:r>
                <a:r>
                  <a:rPr lang="es-ES_tradnl" dirty="0"/>
                  <a:t>. Ya que los pesos de la red se modifican paso a paso trasladando desde la última capa hacia atrás.</a:t>
                </a:r>
              </a:p>
            </p:txBody>
          </p:sp>
        </mc:Choice>
        <mc:Fallback xmlns="">
          <p:sp>
            <p:nvSpPr>
              <p:cNvPr id="436" name="Realizamos la derivada parcial de cada peso sináptico, empezamos por los pesos de la ultima capa:…"/>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35" t="-1332" r="-1103"/>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682D4E20-F4B1-6002-ABE6-2C593666E16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6A712495-991B-D8A2-3E23-3BFC1C47A36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58</a:t>
            </a:fld>
            <a:endParaRPr lang="en-US" sz="2800" dirty="0"/>
          </a:p>
        </p:txBody>
      </p:sp>
    </p:spTree>
    <p:extLst>
      <p:ext uri="{BB962C8B-B14F-4D97-AF65-F5344CB8AC3E}">
        <p14:creationId xmlns:p14="http://schemas.microsoft.com/office/powerpoint/2010/main" val="39463935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xmlns:a14="http://schemas.microsoft.com/office/drawing/2010/main">
        <mc:Choice Requires="a14">
          <p:sp>
            <p:nvSpPr>
              <p:cNvPr id="442" name="Entonces el algoritmo de gradiente descendiente mediante backpropagation lo podemos simplificar como:…"/>
              <p:cNvSpPr txBox="1">
                <a:spLocks noGrp="1"/>
              </p:cNvSpPr>
              <p:nvPr>
                <p:ph type="body" idx="1"/>
              </p:nvPr>
            </p:nvSpPr>
            <p:spPr>
              <a:xfrm>
                <a:off x="1295400" y="3710394"/>
                <a:ext cx="21869400" cy="9532780"/>
              </a:xfrm>
              <a:prstGeom prst="rect">
                <a:avLst/>
              </a:prstGeom>
            </p:spPr>
            <p:txBody>
              <a:bodyPr>
                <a:normAutofit/>
              </a:bodyPr>
              <a:lstStyle/>
              <a:p>
                <a:pPr lvl="1" indent="0" defTabSz="543305">
                  <a:spcBef>
                    <a:spcPts val="3000"/>
                  </a:spcBef>
                  <a:defRPr sz="4278">
                    <a:latin typeface="Graphik Compact Regular"/>
                    <a:ea typeface="Graphik Compact Regular"/>
                    <a:cs typeface="Graphik Compact Regular"/>
                    <a:sym typeface="Graphik Compact Regular"/>
                  </a:defRPr>
                </a:pPr>
                <a:r>
                  <a:rPr lang="es-ES_tradnl" dirty="0"/>
                  <a:t>Entonces el algoritmo de gradiente descendiente mediante </a:t>
                </a:r>
                <a:r>
                  <a:rPr lang="es-ES_tradnl" dirty="0" err="1">
                    <a:solidFill>
                      <a:schemeClr val="accent6"/>
                    </a:solidFill>
                    <a:latin typeface="Graphik Compact Bold"/>
                    <a:ea typeface="Graphik Compact Bold"/>
                    <a:cs typeface="Graphik Compact Bold"/>
                    <a:sym typeface="Graphik Compact Bold"/>
                  </a:rPr>
                  <a:t>backpropagation</a:t>
                </a:r>
                <a:r>
                  <a:rPr lang="es-ES_tradnl" dirty="0"/>
                  <a:t> lo podemos simplificar como:</a:t>
                </a:r>
              </a:p>
              <a:p>
                <a:pPr marL="950785"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Comenzar con un valor de </a:t>
                </a:r>
                <a:r>
                  <a:rPr lang="es-ES_tradnl" dirty="0" err="1"/>
                  <a:t>θ</a:t>
                </a:r>
                <a:r>
                  <a:rPr lang="es-ES_tradnl" dirty="0"/>
                  <a:t> al azar θ</a:t>
                </a:r>
                <a:r>
                  <a:rPr lang="es-ES_tradnl" baseline="31999" dirty="0"/>
                  <a:t>0</a:t>
                </a:r>
              </a:p>
              <a:p>
                <a:pPr marL="950785"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Bajáramos al azar las observaciones del set de entrenamiento. Elegimos la primera observación.</a:t>
                </a:r>
              </a:p>
              <a:p>
                <a:pPr marL="1777555" lvl="1"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Calculamos el valor del gradiente con las fórmulas que vimos y la observación elegida. </a:t>
                </a:r>
              </a:p>
              <a:p>
                <a:pPr marL="1777555" lvl="1" indent="-950785" defTabSz="543305">
                  <a:spcBef>
                    <a:spcPts val="3000"/>
                  </a:spcBef>
                  <a:buSzPct val="100000"/>
                  <a:buFontTx/>
                  <a:buAutoNum type="arabicPeriod"/>
                  <a:defRPr sz="4278">
                    <a:latin typeface="Graphik Compact Regular"/>
                    <a:ea typeface="Graphik Compact Regular"/>
                    <a:cs typeface="Graphik Compact Regular"/>
                    <a:sym typeface="Graphik Compact Regular"/>
                  </a:defRPr>
                </a:pPr>
                <a:r>
                  <a:rPr lang="es-ES_tradnl" dirty="0"/>
                  <a:t>Modificamos los pesos haciendo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 </m:t>
                    </m:r>
                    <m:r>
                      <m:rPr>
                        <m:sty m:val="p"/>
                      </m:rPr>
                      <a:rPr lang="es-ES_tradnl"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e>
                    </m:d>
                  </m:oMath>
                </a14:m>
                <a:r>
                  <a:rPr lang="es-ES_tradnl" dirty="0"/>
                  <a:t> </a:t>
                </a:r>
              </a:p>
              <a:p>
                <a:pPr marL="1777555" lvl="1"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Si llegamos a un valor umbral terminamos. </a:t>
                </a:r>
              </a:p>
              <a:p>
                <a:pPr marL="1777555" lvl="1"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Si no, elegimos la siguiente observación y vamos al paso 1 de este sub-ítem. Si es la última observación, volvemos a barajar el set de observaciones y comenzamos de nuevo.</a:t>
                </a:r>
              </a:p>
            </p:txBody>
          </p:sp>
        </mc:Choice>
        <mc:Fallback xmlns="">
          <p:sp>
            <p:nvSpPr>
              <p:cNvPr id="442" name="Entonces el algoritmo de gradiente descendiente mediante backpropagation lo podemos simplificar com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198" r="-110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120823EF-9705-2B10-3FB2-1DC7E826E98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F05994F-56B7-40E3-A402-C3AA9BFD2A3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59</a:t>
            </a:fld>
            <a:endParaRPr lang="en-US" sz="2800" dirty="0"/>
          </a:p>
        </p:txBody>
      </p:sp>
    </p:spTree>
    <p:extLst>
      <p:ext uri="{BB962C8B-B14F-4D97-AF65-F5344CB8AC3E}">
        <p14:creationId xmlns:p14="http://schemas.microsoft.com/office/powerpoint/2010/main" val="121607019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mc:AlternateContent xmlns:mc="http://schemas.openxmlformats.org/markup-compatibility/2006" xmlns:a14="http://schemas.microsoft.com/office/drawing/2010/main">
        <mc:Choice Requires="a14">
          <p:sp>
            <p:nvSpPr>
              <p:cNvPr id="413" name="Podando los arboles…"/>
              <p:cNvSpPr txBox="1">
                <a:spLocks noGrp="1"/>
              </p:cNvSpPr>
              <p:nvPr>
                <p:ph type="body" idx="1"/>
              </p:nvPr>
            </p:nvSpPr>
            <p:spPr>
              <a:xfrm>
                <a:off x="1295400" y="3710394"/>
                <a:ext cx="21869400" cy="9532780"/>
              </a:xfrm>
              <a:prstGeom prst="rect">
                <a:avLst/>
              </a:prstGeom>
            </p:spPr>
            <p:txBody>
              <a:bodyPr>
                <a:normAutofit/>
              </a:bodyPr>
              <a:lstStyle/>
              <a:p>
                <a:pPr defTabSz="531622">
                  <a:spcBef>
                    <a:spcPts val="3000"/>
                  </a:spcBef>
                  <a:defRPr sz="4186">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Podando los arboles</a:t>
                </a:r>
              </a:p>
              <a:p>
                <a:pPr>
                  <a:defRPr sz="4600">
                    <a:latin typeface="Graphik Compact Regular"/>
                    <a:ea typeface="Graphik Compact Regular"/>
                    <a:cs typeface="Graphik Compact Regular"/>
                    <a:sym typeface="Graphik Compact Regular"/>
                  </a:defRPr>
                </a:pPr>
                <a:r>
                  <a:rPr lang="es-ES_tradnl" dirty="0"/>
                  <a:t>Introducimos un valor de penalización α a nuestra formula de RSS. Dado un valor de α, existe un sub-árbol T perteneciente a T</a:t>
                </a:r>
                <a:r>
                  <a:rPr lang="es-ES_tradnl" baseline="-5999" dirty="0"/>
                  <a:t>0</a:t>
                </a:r>
                <a:r>
                  <a:rPr lang="es-ES_tradnl" dirty="0"/>
                  <a:t> que:</a:t>
                </a:r>
              </a:p>
              <a:p>
                <a:pPr defTabSz="531622">
                  <a:spcBef>
                    <a:spcPts val="3000"/>
                  </a:spcBef>
                  <a:defRPr sz="4186">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𝐿</m:t>
                          </m:r>
                        </m:sup>
                        <m:e>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sub>
                              </m:sSub>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e>
                                  </m:d>
                                </m:e>
                                <m:sup>
                                  <m:r>
                                    <a:rPr lang="en-US" b="0" i="1" smtClean="0">
                                      <a:latin typeface="Cambria Math" panose="02040503050406030204" pitchFamily="18" charset="0"/>
                                    </a:rPr>
                                    <m:t>2</m:t>
                                  </m:r>
                                </m:sup>
                              </m:sSup>
                            </m:e>
                          </m:nary>
                        </m:e>
                      </m:nary>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𝐿</m:t>
                      </m:r>
                    </m:oMath>
                  </m:oMathPara>
                </a14:m>
                <a:endParaRPr lang="es-ES_tradnl" dirty="0"/>
              </a:p>
              <a:p>
                <a:pPr defTabSz="531622">
                  <a:spcBef>
                    <a:spcPts val="3000"/>
                  </a:spcBef>
                  <a:defRPr sz="4186">
                    <a:latin typeface="Graphik Compact Regular"/>
                    <a:ea typeface="Graphik Compact Regular"/>
                    <a:cs typeface="Graphik Compact Regular"/>
                    <a:sym typeface="Graphik Compact Regular"/>
                  </a:defRPr>
                </a:pPr>
                <a:r>
                  <a:rPr lang="es-ES_tradnl" dirty="0"/>
                  <a:t>…es mínimo. </a:t>
                </a:r>
              </a:p>
              <a:p>
                <a:pPr defTabSz="531622">
                  <a:spcBef>
                    <a:spcPts val="3000"/>
                  </a:spcBef>
                  <a:defRPr sz="4186">
                    <a:latin typeface="Graphik Compact Regular"/>
                    <a:ea typeface="Graphik Compact Regular"/>
                    <a:cs typeface="Graphik Compact Regular"/>
                    <a:sym typeface="Graphik Compact Regular"/>
                  </a:defRPr>
                </a:pPr>
                <a:r>
                  <a:rPr lang="es-ES_tradnl" dirty="0"/>
                  <a:t>L indica el número de hojas del sub-árbol. </a:t>
                </a:r>
              </a:p>
              <a:p>
                <a:pPr defTabSz="531622">
                  <a:spcBef>
                    <a:spcPts val="3000"/>
                  </a:spcBef>
                  <a:defRPr sz="4186">
                    <a:latin typeface="Graphik Compact Regular"/>
                    <a:ea typeface="Graphik Compact Regular"/>
                    <a:cs typeface="Graphik Compact Regular"/>
                    <a:sym typeface="Graphik Compact Regular"/>
                  </a:defRPr>
                </a:pPr>
                <a:r>
                  <a:rPr lang="es-ES_tradnl" dirty="0"/>
                  <a:t>α (</a:t>
                </a:r>
                <a14:m>
                  <m:oMath xmlns:m="http://schemas.openxmlformats.org/officeDocument/2006/math">
                    <m:r>
                      <a:rPr lang="es-ES_tradnl" i="1" smtClean="0">
                        <a:latin typeface="Cambria Math" panose="02040503050406030204" pitchFamily="18" charset="0"/>
                        <a:ea typeface="Cambria Math" panose="02040503050406030204" pitchFamily="18" charset="0"/>
                      </a:rPr>
                      <m:t>𝛼</m:t>
                    </m:r>
                    <m:r>
                      <a:rPr lang="es-ES_tradnl" i="1" smtClean="0">
                        <a:latin typeface="Cambria Math" panose="02040503050406030204" pitchFamily="18" charset="0"/>
                        <a:ea typeface="Cambria Math" panose="02040503050406030204" pitchFamily="18" charset="0"/>
                      </a:rPr>
                      <m:t>≥0</m:t>
                    </m:r>
                  </m:oMath>
                </a14:m>
                <a:r>
                  <a:rPr lang="es-ES_tradnl" dirty="0"/>
                  <a:t>) presenta un </a:t>
                </a:r>
                <a:r>
                  <a:rPr lang="es-ES_tradnl" dirty="0" err="1"/>
                  <a:t>trade</a:t>
                </a:r>
                <a:r>
                  <a:rPr lang="es-ES_tradnl" dirty="0"/>
                  <a:t>-off entre complejidad del árbol y su capacidad de ajustar a los datos (Regularización).</a:t>
                </a:r>
              </a:p>
            </p:txBody>
          </p:sp>
        </mc:Choice>
        <mc:Fallback xmlns="">
          <p:sp>
            <p:nvSpPr>
              <p:cNvPr id="413" name="Podando los arbol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198" r="-139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36F92089-0BB8-37EB-C24B-56192ACB8873}"/>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92CE9D4-7EE1-676C-5A70-CE7E292904D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extLst>
      <p:ext uri="{BB962C8B-B14F-4D97-AF65-F5344CB8AC3E}">
        <p14:creationId xmlns:p14="http://schemas.microsoft.com/office/powerpoint/2010/main" val="38707174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Backpropagation"/>
          <p:cNvSpPr txBox="1">
            <a:spLocks noGrp="1"/>
          </p:cNvSpPr>
          <p:nvPr>
            <p:ph type="title"/>
          </p:nvPr>
        </p:nvSpPr>
        <p:spPr>
          <a:xfrm>
            <a:off x="1295400" y="1622629"/>
            <a:ext cx="21869400" cy="1778386"/>
          </a:xfrm>
          <a:prstGeom prst="rect">
            <a:avLst/>
          </a:prstGeom>
        </p:spPr>
        <p:txBody>
          <a:bodyPr/>
          <a:lstStyle/>
          <a:p>
            <a:r>
              <a:t>Backpropagation</a:t>
            </a:r>
          </a:p>
        </p:txBody>
      </p:sp>
      <p:sp>
        <p:nvSpPr>
          <p:cNvPr id="446" name="Este algoritmo tiene un problema el cual es muy lento para set de entrenamientos muy largos, ya que debe pasar por todos los valores y evaluar a R cada vez.…"/>
          <p:cNvSpPr txBox="1">
            <a:spLocks noGrp="1"/>
          </p:cNvSpPr>
          <p:nvPr>
            <p:ph type="body" idx="1"/>
          </p:nvPr>
        </p:nvSpPr>
        <p:spPr>
          <a:xfrm>
            <a:off x="1295400" y="3710394"/>
            <a:ext cx="21869400" cy="9532780"/>
          </a:xfrm>
          <a:prstGeom prst="rect">
            <a:avLst/>
          </a:prstGeom>
        </p:spPr>
        <p:txBody>
          <a:bodyPr/>
          <a:lstStyle/>
          <a:p>
            <a:pPr lvl="1" indent="0">
              <a:defRPr sz="4600">
                <a:latin typeface="Graphik Compact Regular"/>
                <a:ea typeface="Graphik Compact Regular"/>
                <a:cs typeface="Graphik Compact Regular"/>
                <a:sym typeface="Graphik Compact Regular"/>
              </a:defRPr>
            </a:pPr>
            <a:r>
              <a:rPr lang="es-ES_tradnl" dirty="0"/>
              <a:t>Este algoritmo tiene un problema el cual es muy lento para set de entrenamientos muy largos, ya que debe pasar por todos los valores y evaluar a R cada vez. </a:t>
            </a:r>
          </a:p>
          <a:p>
            <a:pPr lvl="1" indent="0">
              <a:defRPr sz="4600">
                <a:latin typeface="Graphik Compact Regular"/>
                <a:ea typeface="Graphik Compact Regular"/>
                <a:cs typeface="Graphik Compact Regular"/>
                <a:sym typeface="Graphik Compact Regular"/>
              </a:defRPr>
            </a:pPr>
            <a:r>
              <a:rPr lang="es-ES_tradnl" dirty="0"/>
              <a:t>Una forma que podemos acelerar esto es </a:t>
            </a:r>
            <a:r>
              <a:rPr lang="es-ES_tradnl" dirty="0" err="1"/>
              <a:t>submuestrando</a:t>
            </a:r>
            <a:r>
              <a:rPr lang="es-ES_tradnl" dirty="0"/>
              <a:t> en </a:t>
            </a:r>
            <a:r>
              <a:rPr lang="es-ES_tradnl" dirty="0" err="1"/>
              <a:t>batch</a:t>
            </a:r>
            <a:r>
              <a:rPr lang="es-ES_tradnl" dirty="0"/>
              <a:t> (</a:t>
            </a:r>
            <a:r>
              <a:rPr lang="es-ES_tradnl" b="1" dirty="0" err="1"/>
              <a:t>minibatch</a:t>
            </a:r>
            <a:r>
              <a:rPr lang="es-ES_tradnl" dirty="0"/>
              <a:t>) de m observaciones, </a:t>
            </a:r>
          </a:p>
          <a:p>
            <a:pPr lvl="1" indent="0">
              <a:defRPr sz="4600">
                <a:latin typeface="Graphik Compact Regular"/>
                <a:ea typeface="Graphik Compact Regular"/>
                <a:cs typeface="Graphik Compact Regular"/>
                <a:sym typeface="Graphik Compact Regular"/>
              </a:defRPr>
            </a:pPr>
            <a:r>
              <a:rPr lang="es-ES_tradnl" dirty="0"/>
              <a:t>Para cada </a:t>
            </a:r>
            <a:r>
              <a:rPr lang="es-ES_tradnl" dirty="0" err="1"/>
              <a:t>minibatch</a:t>
            </a:r>
            <a:r>
              <a:rPr lang="es-ES_tradnl" dirty="0"/>
              <a:t>, se calculan los gradientes de las m observaciones y los sumamos. Luego evaluamos R. </a:t>
            </a:r>
          </a:p>
          <a:p>
            <a:pPr lvl="1" indent="0">
              <a:defRPr sz="4600">
                <a:latin typeface="Graphik Compact Regular"/>
                <a:ea typeface="Graphik Compact Regular"/>
                <a:cs typeface="Graphik Compact Regular"/>
                <a:sym typeface="Graphik Compact Regular"/>
              </a:defRPr>
            </a:pPr>
            <a:r>
              <a:rPr lang="es-ES_tradnl" dirty="0"/>
              <a:t>De esta forma se acelera el proceso porque no estamos calculando R cada paso, y esto acelera el proceso, pero aumentamos la probabilidad de no llegar a un resultado más optimo (pasamos a usar gradiente descendiente estocástico).</a:t>
            </a:r>
          </a:p>
        </p:txBody>
      </p:sp>
      <p:sp>
        <p:nvSpPr>
          <p:cNvPr id="2" name="Footer Placeholder 4">
            <a:extLst>
              <a:ext uri="{FF2B5EF4-FFF2-40B4-BE49-F238E27FC236}">
                <a16:creationId xmlns:a16="http://schemas.microsoft.com/office/drawing/2014/main" id="{652D9203-731D-5091-96B2-987E7A8BA6F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9732237-99A6-8797-2A3E-15D880FF69D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60</a:t>
            </a:fld>
            <a:endParaRPr lang="en-US" sz="2800" dirty="0"/>
          </a:p>
        </p:txBody>
      </p:sp>
    </p:spTree>
    <p:extLst>
      <p:ext uri="{BB962C8B-B14F-4D97-AF65-F5344CB8AC3E}">
        <p14:creationId xmlns:p14="http://schemas.microsoft.com/office/powerpoint/2010/main" val="72908498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yTorch"/>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dirty="0" err="1">
                <a:solidFill>
                  <a:schemeClr val="tx1"/>
                </a:solidFill>
              </a:rPr>
              <a:t>PyTorch</a:t>
            </a:r>
            <a:endParaRPr dirty="0">
              <a:solidFill>
                <a:schemeClr val="tx1"/>
              </a:solidFill>
            </a:endParaRPr>
          </a:p>
        </p:txBody>
      </p:sp>
    </p:spTree>
    <p:extLst>
      <p:ext uri="{BB962C8B-B14F-4D97-AF65-F5344CB8AC3E}">
        <p14:creationId xmlns:p14="http://schemas.microsoft.com/office/powerpoint/2010/main" val="239504803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ytorch"/>
          <p:cNvSpPr txBox="1">
            <a:spLocks noGrp="1"/>
          </p:cNvSpPr>
          <p:nvPr>
            <p:ph type="title"/>
          </p:nvPr>
        </p:nvSpPr>
        <p:spPr>
          <a:xfrm>
            <a:off x="1257300" y="1622629"/>
            <a:ext cx="21869400" cy="1778386"/>
          </a:xfrm>
          <a:prstGeom prst="rect">
            <a:avLst/>
          </a:prstGeom>
        </p:spPr>
        <p:txBody>
          <a:bodyPr/>
          <a:lstStyle/>
          <a:p>
            <a:r>
              <a:rPr lang="es-ES_tradnl"/>
              <a:t>Pytorch</a:t>
            </a:r>
          </a:p>
        </p:txBody>
      </p:sp>
      <p:sp>
        <p:nvSpPr>
          <p:cNvPr id="451" name="PyTorch es una librería de Deep Learning. Es mantenida por Meta y es la principal competencia de otra famosa librería (tensorflow de Google).…"/>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err="1"/>
              <a:t>PyTorch</a:t>
            </a:r>
            <a:r>
              <a:rPr lang="es-ES_tradnl" dirty="0"/>
              <a:t> es una librería de Deep </a:t>
            </a:r>
            <a:r>
              <a:rPr lang="es-ES_tradnl" dirty="0" err="1"/>
              <a:t>Learning</a:t>
            </a:r>
            <a:r>
              <a:rPr lang="es-ES_tradnl" dirty="0"/>
              <a:t>. Es mantenida por Meta y es la principal competencia de otra famosa librería (</a:t>
            </a:r>
            <a:r>
              <a:rPr lang="es-ES_tradnl" dirty="0" err="1"/>
              <a:t>tensorflow</a:t>
            </a:r>
            <a:r>
              <a:rPr lang="es-ES_tradnl" dirty="0"/>
              <a:t> de Google).</a:t>
            </a:r>
          </a:p>
          <a:p>
            <a:pPr>
              <a:defRPr sz="4600">
                <a:latin typeface="Graphik Compact Regular"/>
                <a:ea typeface="Graphik Compact Regular"/>
                <a:cs typeface="Graphik Compact Regular"/>
                <a:sym typeface="Graphik Compact Regular"/>
              </a:defRPr>
            </a:pPr>
            <a:r>
              <a:rPr lang="es-ES_tradnl" dirty="0"/>
              <a:t>Tiene un API para Python, como también para C++. </a:t>
            </a:r>
            <a:r>
              <a:rPr lang="es-ES_tradnl" dirty="0" err="1"/>
              <a:t>PyTorch</a:t>
            </a:r>
            <a:r>
              <a:rPr lang="es-ES_tradnl" dirty="0"/>
              <a:t> nos da toda una infraestructura de:</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Computación de tensores. Es similar a los </a:t>
            </a:r>
            <a:r>
              <a:rPr lang="es-ES_tradnl" dirty="0" err="1"/>
              <a:t>arrays</a:t>
            </a:r>
            <a:r>
              <a:rPr lang="es-ES_tradnl" dirty="0"/>
              <a:t> de </a:t>
            </a:r>
            <a:r>
              <a:rPr lang="es-ES_tradnl" dirty="0" err="1"/>
              <a:t>Numpy</a:t>
            </a:r>
            <a:r>
              <a:rPr lang="es-ES_tradnl" dirty="0"/>
              <a:t> pero con posibilidad de usarlos en GPU.</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Redes neuronales profundas.</a:t>
            </a:r>
          </a:p>
          <a:p>
            <a:pPr>
              <a:defRPr sz="4600">
                <a:latin typeface="Graphik Compact Regular"/>
                <a:ea typeface="Graphik Compact Regular"/>
                <a:cs typeface="Graphik Compact Regular"/>
                <a:sym typeface="Graphik Compact Regular"/>
              </a:defRPr>
            </a:pPr>
            <a:r>
              <a:rPr lang="es-ES_tradnl" dirty="0"/>
              <a:t>Aquí vamos a usar lo básico, esta librería lo verán en más profundidad en otras asignaturas.</a:t>
            </a:r>
          </a:p>
        </p:txBody>
      </p:sp>
      <p:sp>
        <p:nvSpPr>
          <p:cNvPr id="2" name="Footer Placeholder 4">
            <a:extLst>
              <a:ext uri="{FF2B5EF4-FFF2-40B4-BE49-F238E27FC236}">
                <a16:creationId xmlns:a16="http://schemas.microsoft.com/office/drawing/2014/main" id="{9BCEEB7B-9809-8666-9974-EDB3D546DA0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87EBFF2-2C1B-1C76-0C19-6C17D22F9E2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62</a:t>
            </a:fld>
            <a:endParaRPr lang="en-US" sz="2800" dirty="0"/>
          </a:p>
        </p:txBody>
      </p:sp>
    </p:spTree>
    <p:extLst>
      <p:ext uri="{BB962C8B-B14F-4D97-AF65-F5344CB8AC3E}">
        <p14:creationId xmlns:p14="http://schemas.microsoft.com/office/powerpoint/2010/main" val="297242492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96926094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rbol de clasificación"/>
          <p:cNvSpPr txBox="1">
            <a:spLocks noGrp="1"/>
          </p:cNvSpPr>
          <p:nvPr>
            <p:ph type="title"/>
          </p:nvPr>
        </p:nvSpPr>
        <p:spPr>
          <a:xfrm>
            <a:off x="1295400" y="1622629"/>
            <a:ext cx="21869400" cy="1778386"/>
          </a:xfrm>
          <a:prstGeom prst="rect">
            <a:avLst/>
          </a:prstGeom>
        </p:spPr>
        <p:txBody>
          <a:bodyPr/>
          <a:lstStyle/>
          <a:p>
            <a:r>
              <a:rPr lang="es-ES_tradnl"/>
              <a:t>Arbol de clasificación</a:t>
            </a:r>
          </a:p>
        </p:txBody>
      </p:sp>
      <p:sp>
        <p:nvSpPr>
          <p:cNvPr id="233" name="Un árbol de clasificación es muy similar a uno de regresión, pero ahora se usa para predecir una variable cualitativa.…"/>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árbol de clasificación es muy similar a uno de regresión, pero ahora se usa para predecir una </a:t>
            </a:r>
            <a:r>
              <a:rPr lang="es-ES_tradnl" dirty="0">
                <a:latin typeface="Graphik Compact Bold"/>
                <a:ea typeface="Graphik Compact Bold"/>
                <a:cs typeface="Graphik Compact Bold"/>
                <a:sym typeface="Graphik Compact Bold"/>
              </a:rPr>
              <a:t>variable cualitativa</a:t>
            </a:r>
            <a:r>
              <a:rPr lang="es-ES_tradnl" dirty="0"/>
              <a:t>. </a:t>
            </a:r>
          </a:p>
          <a:p>
            <a:pPr>
              <a:defRPr sz="4600">
                <a:latin typeface="Graphik Compact Regular"/>
                <a:ea typeface="Graphik Compact Regular"/>
                <a:cs typeface="Graphik Compact Regular"/>
                <a:sym typeface="Graphik Compact Regular"/>
              </a:defRPr>
            </a:pPr>
            <a:r>
              <a:rPr lang="es-ES_tradnl" dirty="0"/>
              <a:t>Obtenemos la clase en base a la </a:t>
            </a:r>
            <a:r>
              <a:rPr lang="es-ES_tradnl" dirty="0">
                <a:latin typeface="Graphik Compact Bold"/>
                <a:ea typeface="Graphik Compact Bold"/>
                <a:cs typeface="Graphik Compact Bold"/>
                <a:sym typeface="Graphik Compact Bold"/>
              </a:rPr>
              <a:t>clase que más ocurre </a:t>
            </a:r>
            <a:r>
              <a:rPr lang="es-ES_tradnl" dirty="0"/>
              <a:t>en las muestras que están en la hoja.</a:t>
            </a:r>
          </a:p>
          <a:p>
            <a:pPr>
              <a:defRPr sz="4600">
                <a:latin typeface="Graphik Compact Regular"/>
                <a:ea typeface="Graphik Compact Regular"/>
                <a:cs typeface="Graphik Compact Regular"/>
                <a:sym typeface="Graphik Compact Regular"/>
              </a:defRPr>
            </a:pPr>
            <a:r>
              <a:rPr lang="es-ES_tradnl" dirty="0"/>
              <a:t>Al interpretar los resultados de un </a:t>
            </a:r>
            <a:r>
              <a:rPr lang="es-ES_tradnl" dirty="0">
                <a:latin typeface="Graphik Compact Bold"/>
                <a:ea typeface="Graphik Compact Bold"/>
                <a:cs typeface="Graphik Compact Bold"/>
                <a:sym typeface="Graphik Compact Bold"/>
              </a:rPr>
              <a:t>árbol de clasificación</a:t>
            </a:r>
            <a:r>
              <a:rPr lang="es-ES_tradnl" dirty="0"/>
              <a:t>, a menudo estamos interesados no sólo en la predicción de clase correspondiente a una región de nodo terminal particular, sino también en las </a:t>
            </a:r>
            <a:r>
              <a:rPr lang="es-ES_tradnl" dirty="0">
                <a:latin typeface="Graphik Compact Bold"/>
                <a:ea typeface="Graphik Compact Bold"/>
                <a:cs typeface="Graphik Compact Bold"/>
                <a:sym typeface="Graphik Compact Bold"/>
              </a:rPr>
              <a:t>proporciones de clase entre las observaciones de entrenamiento</a:t>
            </a:r>
            <a:r>
              <a:rPr lang="es-ES_tradnl" dirty="0"/>
              <a:t> que caen en esa región.</a:t>
            </a:r>
          </a:p>
        </p:txBody>
      </p:sp>
      <p:sp>
        <p:nvSpPr>
          <p:cNvPr id="4" name="Footer Placeholder 4">
            <a:extLst>
              <a:ext uri="{FF2B5EF4-FFF2-40B4-BE49-F238E27FC236}">
                <a16:creationId xmlns:a16="http://schemas.microsoft.com/office/drawing/2014/main" id="{6973DD38-A73C-EB27-1770-2959460658D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845C7A33-61E4-7F60-39D0-51A1E97AB1E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Arbol de clasificación"/>
          <p:cNvSpPr txBox="1">
            <a:spLocks noGrp="1"/>
          </p:cNvSpPr>
          <p:nvPr>
            <p:ph type="title"/>
          </p:nvPr>
        </p:nvSpPr>
        <p:spPr>
          <a:xfrm>
            <a:off x="1295400" y="1622629"/>
            <a:ext cx="21869400" cy="1778386"/>
          </a:xfrm>
          <a:prstGeom prst="rect">
            <a:avLst/>
          </a:prstGeom>
        </p:spPr>
        <p:txBody>
          <a:bodyPr/>
          <a:lstStyle/>
          <a:p>
            <a:r>
              <a:rPr lang="es-ES_tradnl"/>
              <a:t>Arbol de clasificación</a:t>
            </a:r>
          </a:p>
        </p:txBody>
      </p:sp>
      <p:pic>
        <p:nvPicPr>
          <p:cNvPr id="236" name="lagrida_latex_editor32.png" descr="lagrida_latex_editor32.png"/>
          <p:cNvPicPr>
            <a:picLocks noChangeAspect="1"/>
          </p:cNvPicPr>
          <p:nvPr/>
        </p:nvPicPr>
        <p:blipFill>
          <a:blip r:embed="rId2"/>
          <a:stretch>
            <a:fillRect/>
          </a:stretch>
        </p:blipFill>
        <p:spPr>
          <a:xfrm>
            <a:off x="13519387" y="13782806"/>
            <a:ext cx="4364092" cy="1396800"/>
          </a:xfrm>
          <a:prstGeom prst="rect">
            <a:avLst/>
          </a:prstGeom>
          <a:ln w="12700">
            <a:miter lim="400000"/>
          </a:ln>
        </p:spPr>
      </p:pic>
      <p:pic>
        <p:nvPicPr>
          <p:cNvPr id="237" name="oukkktput.png" descr="oukkktput.png"/>
          <p:cNvPicPr>
            <a:picLocks noChangeAspect="1"/>
          </p:cNvPicPr>
          <p:nvPr/>
        </p:nvPicPr>
        <p:blipFill>
          <a:blip r:embed="rId3"/>
          <a:stretch>
            <a:fillRect/>
          </a:stretch>
        </p:blipFill>
        <p:spPr>
          <a:xfrm>
            <a:off x="7068583" y="4125780"/>
            <a:ext cx="10246833" cy="8514187"/>
          </a:xfrm>
          <a:prstGeom prst="rect">
            <a:avLst/>
          </a:prstGeom>
          <a:ln w="12700">
            <a:miter lim="400000"/>
          </a:ln>
        </p:spPr>
      </p:pic>
      <p:sp>
        <p:nvSpPr>
          <p:cNvPr id="2" name="Footer Placeholder 4">
            <a:extLst>
              <a:ext uri="{FF2B5EF4-FFF2-40B4-BE49-F238E27FC236}">
                <a16:creationId xmlns:a16="http://schemas.microsoft.com/office/drawing/2014/main" id="{A9BE3061-825C-3F59-CD64-4AE75206E79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0F5204-BFC2-77F3-1FA2-11A7BE09B42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a:t>
            </a:fld>
            <a:endParaRPr lang="en-US" sz="2800"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Redes Neuronales</a:t>
            </a:r>
          </a:p>
        </p:txBody>
      </p:sp>
    </p:spTree>
    <p:extLst>
      <p:ext uri="{BB962C8B-B14F-4D97-AF65-F5344CB8AC3E}">
        <p14:creationId xmlns:p14="http://schemas.microsoft.com/office/powerpoint/2010/main" val="2521422213"/>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c15ead3b-a842-409e-8059-3e3468c48585}" enabled="1" method="Standard" siteId="{5d93ebcc-f769-4380-8b7e-289fc972da1b}" contentBits="2" removed="0"/>
</clbl:labelList>
</file>

<file path=docProps/app.xml><?xml version="1.0" encoding="utf-8"?>
<Properties xmlns="http://schemas.openxmlformats.org/officeDocument/2006/extended-properties" xmlns:vt="http://schemas.openxmlformats.org/officeDocument/2006/docPropsVTypes">
  <TotalTime>3020</TotalTime>
  <Words>3933</Words>
  <Application>Microsoft Office PowerPoint</Application>
  <PresentationFormat>Custom</PresentationFormat>
  <Paragraphs>459</Paragraphs>
  <Slides>63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Calibri</vt:lpstr>
      <vt:lpstr>Cambria Math</vt:lpstr>
      <vt:lpstr>Graphik</vt:lpstr>
      <vt:lpstr>Graphik Compact</vt:lpstr>
      <vt:lpstr>Graphik Compact Bold</vt:lpstr>
      <vt:lpstr>Graphik Compact Regular</vt:lpstr>
      <vt:lpstr>Graphik-Medium</vt:lpstr>
      <vt:lpstr>Graphik-SemiboldItalic</vt:lpstr>
      <vt:lpstr>Helvetica Neue</vt:lpstr>
      <vt:lpstr>34_DynamicRainbow</vt:lpstr>
      <vt:lpstr>Redes Neuronales</vt:lpstr>
      <vt:lpstr>Repaso clase anterior</vt:lpstr>
      <vt:lpstr>Arboles de decisión</vt:lpstr>
      <vt:lpstr>Arboles de Regresión</vt:lpstr>
      <vt:lpstr>Arboles de Regresión</vt:lpstr>
      <vt:lpstr>Arboles de Regresión</vt:lpstr>
      <vt:lpstr>Arbol de clasificación</vt:lpstr>
      <vt:lpstr>Arbol de clasificación</vt:lpstr>
      <vt:lpstr>PowerPoint Presentation</vt:lpstr>
      <vt:lpstr>Redes Neuronales</vt:lpstr>
      <vt:lpstr>Redes Neuronales</vt:lpstr>
      <vt:lpstr>Redes Neuronales</vt:lpstr>
      <vt:lpstr>Redes Neuronales</vt:lpstr>
      <vt:lpstr>Redes Neuronales</vt:lpstr>
      <vt:lpstr>Redes Neuronales</vt:lpstr>
      <vt:lpstr>Redes Neuronales</vt:lpstr>
      <vt:lpstr>Redes Neuronales</vt:lpstr>
      <vt:lpstr>Redes Neuronales</vt:lpstr>
      <vt:lpstr>PowerPoint Presentation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PowerPoint Presentation</vt:lpstr>
      <vt:lpstr>Redes Feed-foRward</vt:lpstr>
      <vt:lpstr>Redes Feed-foRward</vt:lpstr>
      <vt:lpstr>Redes Feed-foRward</vt:lpstr>
      <vt:lpstr>Redes Feed-foRward</vt:lpstr>
      <vt:lpstr>PowerPoint Presentation</vt:lpstr>
      <vt:lpstr>Entrenamiento</vt:lpstr>
      <vt:lpstr>Entrenamiento</vt:lpstr>
      <vt:lpstr>Entrenamiento</vt:lpstr>
      <vt:lpstr>Entrenamiento</vt:lpstr>
      <vt:lpstr>Entrenamiento</vt:lpstr>
      <vt:lpstr>Backpropagation</vt:lpstr>
      <vt:lpstr>Backpropagation</vt:lpstr>
      <vt:lpstr>Backpropagation</vt:lpstr>
      <vt:lpstr>Backpropagation</vt:lpstr>
      <vt:lpstr>Backpropagation</vt:lpstr>
      <vt:lpstr>Backpropagation</vt:lpstr>
      <vt:lpstr>PowerPoint Presentation</vt:lpstr>
      <vt:lpstr>Pytorch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Neuronales</dc:title>
  <cp:lastModifiedBy>Antonio Zarauz Moreno</cp:lastModifiedBy>
  <cp:revision>15</cp:revision>
  <dcterms:modified xsi:type="dcterms:W3CDTF">2025-04-04T15:04:48Z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34_DynamicRainbow:6</vt:lpwstr>
  </property>
  <property fmtid="{D5CDD505-2E9C-101B-9397-08002B2CF9AE}" pid="3" name="ClassificationContentMarkingFooterText">
    <vt:lpwstr>Datos elaborados por BCP para uso Interno</vt:lpwstr>
  </property>
</Properties>
</file>